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embeddedFontLst>
    <p:embeddedFont>
      <p:font typeface="Caveat"/>
      <p:regular r:id="rId29"/>
      <p:bold r:id="rId30"/>
    </p:embeddedFont>
    <p:embeddedFont>
      <p:font typeface="Proxima Nova"/>
      <p:regular r:id="rId31"/>
      <p:bold r:id="rId32"/>
      <p:italic r:id="rId33"/>
      <p:boldItalic r:id="rId34"/>
    </p:embeddedFont>
    <p:embeddedFont>
      <p:font typeface="Nunito"/>
      <p:regular r:id="rId35"/>
      <p:bold r:id="rId36"/>
      <p:italic r:id="rId37"/>
      <p:boldItalic r:id="rId38"/>
    </p:embeddedFont>
    <p:embeddedFont>
      <p:font typeface="Pacifico"/>
      <p:regular r:id="rId39"/>
    </p:embeddedFont>
    <p:embeddedFont>
      <p:font typeface="Roboto Mono"/>
      <p:regular r:id="rId40"/>
      <p:bold r:id="rId41"/>
      <p:italic r:id="rId42"/>
      <p:boldItalic r:id="rId43"/>
    </p:embeddedFont>
    <p:embeddedFont>
      <p:font typeface="Oswald"/>
      <p:regular r:id="rId44"/>
      <p:bold r:id="rId45"/>
    </p:embeddedFont>
    <p:embeddedFont>
      <p:font typeface="Comfortaa"/>
      <p:regular r:id="rId46"/>
      <p:bold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Mono-regular.fntdata"/><Relationship Id="rId20" Type="http://schemas.openxmlformats.org/officeDocument/2006/relationships/slide" Target="slides/slide15.xml"/><Relationship Id="rId42" Type="http://schemas.openxmlformats.org/officeDocument/2006/relationships/font" Target="fonts/RobotoMono-italic.fntdata"/><Relationship Id="rId41" Type="http://schemas.openxmlformats.org/officeDocument/2006/relationships/font" Target="fonts/RobotoMono-bold.fntdata"/><Relationship Id="rId22" Type="http://schemas.openxmlformats.org/officeDocument/2006/relationships/slide" Target="slides/slide17.xml"/><Relationship Id="rId44" Type="http://schemas.openxmlformats.org/officeDocument/2006/relationships/font" Target="fonts/Oswald-regular.fntdata"/><Relationship Id="rId21" Type="http://schemas.openxmlformats.org/officeDocument/2006/relationships/slide" Target="slides/slide16.xml"/><Relationship Id="rId43" Type="http://schemas.openxmlformats.org/officeDocument/2006/relationships/font" Target="fonts/RobotoMono-boldItalic.fntdata"/><Relationship Id="rId24" Type="http://schemas.openxmlformats.org/officeDocument/2006/relationships/slide" Target="slides/slide19.xml"/><Relationship Id="rId46" Type="http://schemas.openxmlformats.org/officeDocument/2006/relationships/font" Target="fonts/Comfortaa-regular.fntdata"/><Relationship Id="rId23" Type="http://schemas.openxmlformats.org/officeDocument/2006/relationships/slide" Target="slides/slide18.xml"/><Relationship Id="rId45" Type="http://schemas.openxmlformats.org/officeDocument/2006/relationships/font" Target="fonts/Oswal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schemas.openxmlformats.org/officeDocument/2006/relationships/font" Target="fonts/Comfortaa-bold.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aveat-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roximaNova-regular.fntdata"/><Relationship Id="rId30" Type="http://schemas.openxmlformats.org/officeDocument/2006/relationships/font" Target="fonts/Caveat-bold.fntdata"/><Relationship Id="rId11" Type="http://schemas.openxmlformats.org/officeDocument/2006/relationships/slide" Target="slides/slide6.xml"/><Relationship Id="rId33" Type="http://schemas.openxmlformats.org/officeDocument/2006/relationships/font" Target="fonts/ProximaNova-italic.fntdata"/><Relationship Id="rId10" Type="http://schemas.openxmlformats.org/officeDocument/2006/relationships/slide" Target="slides/slide5.xml"/><Relationship Id="rId32" Type="http://schemas.openxmlformats.org/officeDocument/2006/relationships/font" Target="fonts/ProximaNova-bold.fntdata"/><Relationship Id="rId13" Type="http://schemas.openxmlformats.org/officeDocument/2006/relationships/slide" Target="slides/slide8.xml"/><Relationship Id="rId35" Type="http://schemas.openxmlformats.org/officeDocument/2006/relationships/font" Target="fonts/Nunito-regular.fntdata"/><Relationship Id="rId12" Type="http://schemas.openxmlformats.org/officeDocument/2006/relationships/slide" Target="slides/slide7.xml"/><Relationship Id="rId34" Type="http://schemas.openxmlformats.org/officeDocument/2006/relationships/font" Target="fonts/ProximaNova-boldItalic.fntdata"/><Relationship Id="rId15" Type="http://schemas.openxmlformats.org/officeDocument/2006/relationships/slide" Target="slides/slide10.xml"/><Relationship Id="rId37" Type="http://schemas.openxmlformats.org/officeDocument/2006/relationships/font" Target="fonts/Nunito-italic.fntdata"/><Relationship Id="rId14" Type="http://schemas.openxmlformats.org/officeDocument/2006/relationships/slide" Target="slides/slide9.xml"/><Relationship Id="rId36" Type="http://schemas.openxmlformats.org/officeDocument/2006/relationships/font" Target="fonts/Nunito-bold.fntdata"/><Relationship Id="rId17" Type="http://schemas.openxmlformats.org/officeDocument/2006/relationships/slide" Target="slides/slide12.xml"/><Relationship Id="rId39" Type="http://schemas.openxmlformats.org/officeDocument/2006/relationships/font" Target="fonts/Pacifico-regular.fntdata"/><Relationship Id="rId16" Type="http://schemas.openxmlformats.org/officeDocument/2006/relationships/slide" Target="slides/slide11.xml"/><Relationship Id="rId38" Type="http://schemas.openxmlformats.org/officeDocument/2006/relationships/font" Target="fonts/Nunito-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refreshart.tech/"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g575d4c0718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575d4c0718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Google Shape;117;g79c0c15553e1db2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79c0c15553e1db2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g59fccf89fe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59fccf89fe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g575c767596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575c767596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 name="Shape 138"/>
        <p:cNvGrpSpPr/>
        <p:nvPr/>
      </p:nvGrpSpPr>
      <p:grpSpPr>
        <a:xfrm>
          <a:off x="0" y="0"/>
          <a:ext cx="0" cy="0"/>
          <a:chOff x="0" y="0"/>
          <a:chExt cx="0" cy="0"/>
        </a:xfrm>
      </p:grpSpPr>
      <p:sp>
        <p:nvSpPr>
          <p:cNvPr id="139" name="Google Shape;139;g59fccf89fe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59fccf89fe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g3f5410fc0192cc32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f5410fc0192cc32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Redbull Arts NY</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g69d154e07e546b1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69d154e07e546b1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59fccf89fe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59fccf89fe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g59fccf89fe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59fccf89fe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Google Shape;168;g59fccf89fe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59fccf89fe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Google Shape;57;g59fccf89f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59fccf89f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https://refreshart.tech/</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Google Shape;175;g59fccf89fe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59fccf89fe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Google Shape;182;g59fccf89fe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59fccf89fe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 name="Shape 188"/>
        <p:cNvGrpSpPr/>
        <p:nvPr/>
      </p:nvGrpSpPr>
      <p:grpSpPr>
        <a:xfrm>
          <a:off x="0" y="0"/>
          <a:ext cx="0" cy="0"/>
          <a:chOff x="0" y="0"/>
          <a:chExt cx="0" cy="0"/>
        </a:xfrm>
      </p:grpSpPr>
      <p:sp>
        <p:nvSpPr>
          <p:cNvPr id="189" name="Google Shape;189;g437eff6240eaeee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437eff6240eaeee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 name="Shape 196"/>
        <p:cNvGrpSpPr/>
        <p:nvPr/>
      </p:nvGrpSpPr>
      <p:grpSpPr>
        <a:xfrm>
          <a:off x="0" y="0"/>
          <a:ext cx="0" cy="0"/>
          <a:chOff x="0" y="0"/>
          <a:chExt cx="0" cy="0"/>
        </a:xfrm>
      </p:grpSpPr>
      <p:sp>
        <p:nvSpPr>
          <p:cNvPr id="197" name="Google Shape;197;g575d4c071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575d4c071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59fccf89fe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59fccf89fe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 name="Shape 67"/>
        <p:cNvGrpSpPr/>
        <p:nvPr/>
      </p:nvGrpSpPr>
      <p:grpSpPr>
        <a:xfrm>
          <a:off x="0" y="0"/>
          <a:ext cx="0" cy="0"/>
          <a:chOff x="0" y="0"/>
          <a:chExt cx="0" cy="0"/>
        </a:xfrm>
      </p:grpSpPr>
      <p:sp>
        <p:nvSpPr>
          <p:cNvPr id="68" name="Google Shape;68;g575c767596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575c767596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Google Shape;75;g25b0d79d7e0bd0dc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5b0d79d7e0bd0dc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g575c767596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575c767596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Google Shape;89;g59fccf89fe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59fccf89fe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3f5410fc0192cc3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f5410fc0192cc3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g59fccf89fe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59fccf89fe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3.jpg"/><Relationship Id="rId4" Type="http://schemas.openxmlformats.org/officeDocument/2006/relationships/image" Target="../media/image27.jpg"/><Relationship Id="rId5" Type="http://schemas.openxmlformats.org/officeDocument/2006/relationships/image" Target="../media/image3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7.jpg"/><Relationship Id="rId4" Type="http://schemas.openxmlformats.org/officeDocument/2006/relationships/image" Target="../media/image3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8.jpg"/><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hyperlink" Target="https://docs.google.com/document/d/1ed1hSzeFhPb4HsN-wxYVC-5eptJSOHnIBdKZF8NseYE/edit?ts=5cc8e9f6" TargetMode="External"/><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2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10.gif"/><Relationship Id="rId4" Type="http://schemas.openxmlformats.org/officeDocument/2006/relationships/hyperlink" Target="https://docs.google.com/document/d/1N2pAmgJ8x4tkM2xOdWw0qOOP4G45MuF3tas5i1ICKEE/edit?usp=sharing"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35.jpg"/><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3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8.jpg"/><Relationship Id="rId4" Type="http://schemas.openxmlformats.org/officeDocument/2006/relationships/image" Target="../media/image20.jpg"/><Relationship Id="rId5" Type="http://schemas.openxmlformats.org/officeDocument/2006/relationships/image" Target="../media/image30.jpg"/><Relationship Id="rId6" Type="http://schemas.openxmlformats.org/officeDocument/2006/relationships/image" Target="../media/image1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19.jpg"/><Relationship Id="rId4" Type="http://schemas.openxmlformats.org/officeDocument/2006/relationships/image" Target="../media/image2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37.jpg"/><Relationship Id="rId4" Type="http://schemas.openxmlformats.org/officeDocument/2006/relationships/image" Target="../media/image3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hyperlink" Target="http://www.youtube.com/watch?v=Jwqjq8LXz0w" TargetMode="External"/><Relationship Id="rId4" Type="http://schemas.openxmlformats.org/officeDocument/2006/relationships/image" Target="../media/image13.jpg"/><Relationship Id="rId5" Type="http://schemas.openxmlformats.org/officeDocument/2006/relationships/image" Target="../media/image3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22.gif"/><Relationship Id="rId4" Type="http://schemas.openxmlformats.org/officeDocument/2006/relationships/image" Target="../media/image15.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hyperlink" Target="http://drive.google.com/file/d/1KP31DQpAnbo4bXfcgSkPkQp-Q-8ehxtf/view" TargetMode="External"/><Relationship Id="rId5"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docs.google.com/document/d/1QgYRT0GTLjspoRc__SOoHLWacSqcbHxkHbH89QYFAuQ/edit?ts=5ccbdc5c" TargetMode="External"/><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5.jpg"/><Relationship Id="rId4" Type="http://schemas.openxmlformats.org/officeDocument/2006/relationships/hyperlink" Target="https://docs.google.com/document/d/1iDiC_--YG7zNEaciMcU-TtrMsyqhEGAxn2xd9jLHN-0/edit?ts=5cc9fc42"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hyperlink" Target="https://docs.google.com/document/d/1HBrtJjU5YambJnCBZiaSmSEKyNVCPgu3E5uY_D6NlK8/edit?ts=5ccb83b7" TargetMode="External"/><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4.jpg"/><Relationship Id="rId4" Type="http://schemas.openxmlformats.org/officeDocument/2006/relationships/image" Target="../media/image2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1.jpg"/><Relationship Id="rId4" Type="http://schemas.openxmlformats.org/officeDocument/2006/relationships/hyperlink" Target="https://docs.google.com/document/d/1nGoLn2lKgcH8XQ8zPEqI2_T8dTdajXSfmOFa845u1XU/edit?usp=sharing" TargetMode="External"/><Relationship Id="rId5"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nvSpPr>
        <p:spPr>
          <a:xfrm>
            <a:off x="125650" y="181475"/>
            <a:ext cx="2387100" cy="344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a:latin typeface="Comfortaa"/>
                <a:ea typeface="Comfortaa"/>
                <a:cs typeface="Comfortaa"/>
                <a:sym typeface="Comfortaa"/>
              </a:rPr>
              <a:t>MEDIA TRaC SP2019</a:t>
            </a:r>
            <a:endParaRPr b="1" sz="1600">
              <a:latin typeface="Comfortaa"/>
              <a:ea typeface="Comfortaa"/>
              <a:cs typeface="Comfortaa"/>
              <a:sym typeface="Comfortaa"/>
            </a:endParaRPr>
          </a:p>
          <a:p>
            <a:pPr indent="0" lvl="0" marL="0" rtl="0" algn="l">
              <a:spcBef>
                <a:spcPts val="0"/>
              </a:spcBef>
              <a:spcAft>
                <a:spcPts val="0"/>
              </a:spcAft>
              <a:buNone/>
            </a:pPr>
            <a:r>
              <a:t/>
            </a:r>
            <a:endParaRPr/>
          </a:p>
          <a:p>
            <a:pPr indent="0" lvl="0" marL="0" rtl="0" algn="l">
              <a:spcBef>
                <a:spcPts val="0"/>
              </a:spcBef>
              <a:spcAft>
                <a:spcPts val="0"/>
              </a:spcAft>
              <a:buNone/>
            </a:pPr>
            <a:r>
              <a:rPr i="1" lang="en" sz="1800">
                <a:latin typeface="Caveat"/>
                <a:ea typeface="Caveat"/>
                <a:cs typeface="Caveat"/>
                <a:sym typeface="Caveat"/>
              </a:rPr>
              <a:t>Pinkies Up!</a:t>
            </a:r>
            <a:endParaRPr i="1" sz="1800">
              <a:latin typeface="Caveat"/>
              <a:ea typeface="Caveat"/>
              <a:cs typeface="Caveat"/>
              <a:sym typeface="Caveat"/>
            </a:endParaRPr>
          </a:p>
          <a:p>
            <a:pPr indent="0" lvl="0" marL="0" rtl="0" algn="l">
              <a:spcBef>
                <a:spcPts val="0"/>
              </a:spcBef>
              <a:spcAft>
                <a:spcPts val="0"/>
              </a:spcAft>
              <a:buNone/>
            </a:pPr>
            <a:r>
              <a:t/>
            </a:r>
            <a:endParaRPr i="1"/>
          </a:p>
          <a:p>
            <a:pPr indent="0" lvl="0" marL="0" rtl="0" algn="l">
              <a:spcBef>
                <a:spcPts val="0"/>
              </a:spcBef>
              <a:spcAft>
                <a:spcPts val="0"/>
              </a:spcAft>
              <a:buNone/>
            </a:pPr>
            <a:r>
              <a:rPr lang="en" sz="1300">
                <a:latin typeface="Nunito"/>
                <a:ea typeface="Nunito"/>
                <a:cs typeface="Nunito"/>
                <a:sym typeface="Nunito"/>
              </a:rPr>
              <a:t>On Couch (left to right) </a:t>
            </a:r>
            <a:endParaRPr sz="1300">
              <a:latin typeface="Nunito"/>
              <a:ea typeface="Nunito"/>
              <a:cs typeface="Nunito"/>
              <a:sym typeface="Nunito"/>
            </a:endParaRPr>
          </a:p>
          <a:p>
            <a:pPr indent="0" lvl="0" marL="0" rtl="0" algn="l">
              <a:spcBef>
                <a:spcPts val="0"/>
              </a:spcBef>
              <a:spcAft>
                <a:spcPts val="0"/>
              </a:spcAft>
              <a:buNone/>
            </a:pPr>
            <a:r>
              <a:rPr lang="en" sz="1300">
                <a:latin typeface="Nunito"/>
                <a:ea typeface="Nunito"/>
                <a:cs typeface="Nunito"/>
                <a:sym typeface="Nunito"/>
              </a:rPr>
              <a:t>Brisa, Nathalie, Arpita, Sadie, </a:t>
            </a:r>
            <a:endParaRPr sz="1300">
              <a:latin typeface="Nunito"/>
              <a:ea typeface="Nunito"/>
              <a:cs typeface="Nunito"/>
              <a:sym typeface="Nunito"/>
            </a:endParaRPr>
          </a:p>
          <a:p>
            <a:pPr indent="0" lvl="0" marL="0" rtl="0" algn="l">
              <a:spcBef>
                <a:spcPts val="0"/>
              </a:spcBef>
              <a:spcAft>
                <a:spcPts val="0"/>
              </a:spcAft>
              <a:buNone/>
            </a:pPr>
            <a:r>
              <a:rPr lang="en" sz="1300">
                <a:latin typeface="Nunito"/>
                <a:ea typeface="Nunito"/>
                <a:cs typeface="Nunito"/>
                <a:sym typeface="Nunito"/>
              </a:rPr>
              <a:t>Abby, Toby, Mariia, Isaiah.</a:t>
            </a:r>
            <a:endParaRPr sz="1300">
              <a:latin typeface="Nunito"/>
              <a:ea typeface="Nunito"/>
              <a:cs typeface="Nunito"/>
              <a:sym typeface="Nunito"/>
            </a:endParaRPr>
          </a:p>
          <a:p>
            <a:pPr indent="0" lvl="0" marL="0" rtl="0" algn="l">
              <a:spcBef>
                <a:spcPts val="0"/>
              </a:spcBef>
              <a:spcAft>
                <a:spcPts val="0"/>
              </a:spcAft>
              <a:buNone/>
            </a:pPr>
            <a:r>
              <a:t/>
            </a:r>
            <a:endParaRPr sz="1300">
              <a:latin typeface="Nunito"/>
              <a:ea typeface="Nunito"/>
              <a:cs typeface="Nunito"/>
              <a:sym typeface="Nunito"/>
            </a:endParaRPr>
          </a:p>
          <a:p>
            <a:pPr indent="0" lvl="0" marL="0" rtl="0" algn="l">
              <a:spcBef>
                <a:spcPts val="0"/>
              </a:spcBef>
              <a:spcAft>
                <a:spcPts val="0"/>
              </a:spcAft>
              <a:buNone/>
            </a:pPr>
            <a:r>
              <a:rPr lang="en" sz="1300">
                <a:latin typeface="Nunito"/>
                <a:ea typeface="Nunito"/>
                <a:cs typeface="Nunito"/>
                <a:sym typeface="Nunito"/>
              </a:rPr>
              <a:t>On Floor (left to right): </a:t>
            </a:r>
            <a:endParaRPr sz="1300">
              <a:latin typeface="Nunito"/>
              <a:ea typeface="Nunito"/>
              <a:cs typeface="Nunito"/>
              <a:sym typeface="Nunito"/>
            </a:endParaRPr>
          </a:p>
          <a:p>
            <a:pPr indent="0" lvl="0" marL="0" rtl="0" algn="l">
              <a:spcBef>
                <a:spcPts val="0"/>
              </a:spcBef>
              <a:spcAft>
                <a:spcPts val="0"/>
              </a:spcAft>
              <a:buNone/>
            </a:pPr>
            <a:r>
              <a:rPr lang="en" sz="1300">
                <a:latin typeface="Nunito"/>
                <a:ea typeface="Nunito"/>
                <a:cs typeface="Nunito"/>
                <a:sym typeface="Nunito"/>
              </a:rPr>
              <a:t>Merima, Carlos, Thomas, Mauricio, Max</a:t>
            </a:r>
            <a:endParaRPr sz="1300">
              <a:latin typeface="Nunito"/>
              <a:ea typeface="Nunito"/>
              <a:cs typeface="Nunito"/>
              <a:sym typeface="Nunito"/>
            </a:endParaRPr>
          </a:p>
          <a:p>
            <a:pPr indent="0" lvl="0" marL="0" rtl="0" algn="l">
              <a:spcBef>
                <a:spcPts val="0"/>
              </a:spcBef>
              <a:spcAft>
                <a:spcPts val="0"/>
              </a:spcAft>
              <a:buNone/>
            </a:pPr>
            <a:r>
              <a:t/>
            </a:r>
            <a:endParaRPr sz="1300">
              <a:latin typeface="Nunito"/>
              <a:ea typeface="Nunito"/>
              <a:cs typeface="Nunito"/>
              <a:sym typeface="Nunito"/>
            </a:endParaRPr>
          </a:p>
          <a:p>
            <a:pPr indent="0" lvl="0" marL="0" rtl="0" algn="l">
              <a:spcBef>
                <a:spcPts val="0"/>
              </a:spcBef>
              <a:spcAft>
                <a:spcPts val="0"/>
              </a:spcAft>
              <a:buNone/>
            </a:pPr>
            <a:r>
              <a:rPr lang="en" sz="1300">
                <a:latin typeface="Nunito"/>
                <a:ea typeface="Nunito"/>
                <a:cs typeface="Nunito"/>
                <a:sym typeface="Nunito"/>
              </a:rPr>
              <a:t>Not Pictured:</a:t>
            </a:r>
            <a:endParaRPr sz="1300">
              <a:latin typeface="Nunito"/>
              <a:ea typeface="Nunito"/>
              <a:cs typeface="Nunito"/>
              <a:sym typeface="Nunito"/>
            </a:endParaRPr>
          </a:p>
          <a:p>
            <a:pPr indent="0" lvl="0" marL="0" rtl="0" algn="l">
              <a:spcBef>
                <a:spcPts val="0"/>
              </a:spcBef>
              <a:spcAft>
                <a:spcPts val="0"/>
              </a:spcAft>
              <a:buNone/>
            </a:pPr>
            <a:r>
              <a:rPr lang="en" sz="1300">
                <a:latin typeface="Nunito"/>
                <a:ea typeface="Nunito"/>
                <a:cs typeface="Nunito"/>
                <a:sym typeface="Nunito"/>
              </a:rPr>
              <a:t>Brian</a:t>
            </a:r>
            <a:endParaRPr sz="1300">
              <a:latin typeface="Nunito"/>
              <a:ea typeface="Nunito"/>
              <a:cs typeface="Nunito"/>
              <a:sym typeface="Nunito"/>
            </a:endParaRPr>
          </a:p>
        </p:txBody>
      </p:sp>
      <p:pic>
        <p:nvPicPr>
          <p:cNvPr id="55" name="Google Shape;55;p13"/>
          <p:cNvPicPr preferRelativeResize="0"/>
          <p:nvPr/>
        </p:nvPicPr>
        <p:blipFill>
          <a:blip r:embed="rId3">
            <a:alphaModFix/>
          </a:blip>
          <a:stretch>
            <a:fillRect/>
          </a:stretch>
        </p:blipFill>
        <p:spPr>
          <a:xfrm>
            <a:off x="2665150" y="152400"/>
            <a:ext cx="6326450" cy="474483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pic>
        <p:nvPicPr>
          <p:cNvPr id="112" name="Google Shape;112;p22"/>
          <p:cNvPicPr preferRelativeResize="0"/>
          <p:nvPr/>
        </p:nvPicPr>
        <p:blipFill>
          <a:blip r:embed="rId3">
            <a:alphaModFix/>
          </a:blip>
          <a:stretch>
            <a:fillRect/>
          </a:stretch>
        </p:blipFill>
        <p:spPr>
          <a:xfrm>
            <a:off x="0" y="0"/>
            <a:ext cx="6858000" cy="5143500"/>
          </a:xfrm>
          <a:prstGeom prst="rect">
            <a:avLst/>
          </a:prstGeom>
          <a:noFill/>
          <a:ln>
            <a:noFill/>
          </a:ln>
        </p:spPr>
      </p:pic>
      <p:pic>
        <p:nvPicPr>
          <p:cNvPr id="113" name="Google Shape;113;p22"/>
          <p:cNvPicPr preferRelativeResize="0"/>
          <p:nvPr/>
        </p:nvPicPr>
        <p:blipFill>
          <a:blip r:embed="rId4">
            <a:alphaModFix/>
          </a:blip>
          <a:stretch>
            <a:fillRect/>
          </a:stretch>
        </p:blipFill>
        <p:spPr>
          <a:xfrm>
            <a:off x="6858000" y="2071517"/>
            <a:ext cx="2304001" cy="3071981"/>
          </a:xfrm>
          <a:prstGeom prst="rect">
            <a:avLst/>
          </a:prstGeom>
          <a:noFill/>
          <a:ln>
            <a:noFill/>
          </a:ln>
        </p:spPr>
      </p:pic>
      <p:pic>
        <p:nvPicPr>
          <p:cNvPr id="114" name="Google Shape;114;p22"/>
          <p:cNvPicPr preferRelativeResize="0"/>
          <p:nvPr/>
        </p:nvPicPr>
        <p:blipFill>
          <a:blip r:embed="rId5">
            <a:alphaModFix/>
          </a:blip>
          <a:stretch>
            <a:fillRect/>
          </a:stretch>
        </p:blipFill>
        <p:spPr>
          <a:xfrm>
            <a:off x="6858000" y="-1"/>
            <a:ext cx="2286000" cy="3048011"/>
          </a:xfrm>
          <a:prstGeom prst="rect">
            <a:avLst/>
          </a:prstGeom>
          <a:noFill/>
          <a:ln>
            <a:noFill/>
          </a:ln>
        </p:spPr>
      </p:pic>
      <p:sp>
        <p:nvSpPr>
          <p:cNvPr id="115" name="Google Shape;115;p22"/>
          <p:cNvSpPr txBox="1"/>
          <p:nvPr/>
        </p:nvSpPr>
        <p:spPr>
          <a:xfrm>
            <a:off x="176900" y="4656375"/>
            <a:ext cx="5796600" cy="25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Isaiah interacts with the work of Lynn Hershman Leeson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Google Shape;120;p23"/>
          <p:cNvSpPr txBox="1"/>
          <p:nvPr>
            <p:ph type="title"/>
          </p:nvPr>
        </p:nvSpPr>
        <p:spPr>
          <a:xfrm>
            <a:off x="228725" y="3502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i="1" lang="en"/>
              <a:t>For Freedoms </a:t>
            </a:r>
            <a:r>
              <a:rPr lang="en"/>
              <a:t>Exhibit @ ICP</a:t>
            </a:r>
            <a:endParaRPr/>
          </a:p>
        </p:txBody>
      </p:sp>
      <p:sp>
        <p:nvSpPr>
          <p:cNvPr id="121" name="Google Shape;121;p23"/>
          <p:cNvSpPr txBox="1"/>
          <p:nvPr/>
        </p:nvSpPr>
        <p:spPr>
          <a:xfrm>
            <a:off x="574500" y="846749"/>
            <a:ext cx="3997500" cy="393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a:latin typeface="Proxima Nova"/>
                <a:ea typeface="Proxima Nova"/>
                <a:cs typeface="Proxima Nova"/>
                <a:sym typeface="Proxima Nova"/>
              </a:rPr>
              <a:t>The </a:t>
            </a:r>
            <a:r>
              <a:rPr b="1" i="1" lang="en">
                <a:latin typeface="Proxima Nova"/>
                <a:ea typeface="Proxima Nova"/>
                <a:cs typeface="Proxima Nova"/>
                <a:sym typeface="Proxima Nova"/>
              </a:rPr>
              <a:t>main focus of this exhibit was freedom, as the name suggests. This exhibit was pretty interactive since we were able to write anything in this wall. This was pretty significant because writing on all know not to do, a rule everyone knew to follow. However, here at this museum we were allowed to break this rule, we had freedom from this rule. We were given the freedom to express ourselves. </a:t>
            </a:r>
            <a:endParaRPr b="1" i="1">
              <a:latin typeface="Proxima Nova"/>
              <a:ea typeface="Proxima Nova"/>
              <a:cs typeface="Proxima Nova"/>
              <a:sym typeface="Proxima Nova"/>
            </a:endParaRPr>
          </a:p>
          <a:p>
            <a:pPr indent="0" lvl="0" marL="0" rtl="0" algn="l">
              <a:spcBef>
                <a:spcPts val="0"/>
              </a:spcBef>
              <a:spcAft>
                <a:spcPts val="0"/>
              </a:spcAft>
              <a:buNone/>
            </a:pPr>
            <a:r>
              <a:t/>
            </a:r>
            <a:endParaRPr b="1" i="1">
              <a:latin typeface="Proxima Nova"/>
              <a:ea typeface="Proxima Nova"/>
              <a:cs typeface="Proxima Nova"/>
              <a:sym typeface="Proxima Nova"/>
            </a:endParaRPr>
          </a:p>
          <a:p>
            <a:pPr indent="0" lvl="0" marL="0" rtl="0" algn="l">
              <a:spcBef>
                <a:spcPts val="0"/>
              </a:spcBef>
              <a:spcAft>
                <a:spcPts val="0"/>
              </a:spcAft>
              <a:buNone/>
            </a:pPr>
            <a:r>
              <a:rPr b="1" i="1" lang="en">
                <a:latin typeface="Proxima Nova"/>
                <a:ea typeface="Proxima Nova"/>
                <a:cs typeface="Proxima Nova"/>
                <a:sym typeface="Proxima Nova"/>
              </a:rPr>
              <a:t> This exhibit also included a wall with stickers/ small photographs that reveal what America to those who are oppressed. This wall (on the right) said things such as “this is not America.” This phrase alone showed us how so </a:t>
            </a:r>
            <a:r>
              <a:rPr b="1" i="1" lang="en">
                <a:latin typeface="Proxima Nova"/>
                <a:ea typeface="Proxima Nova"/>
                <a:cs typeface="Proxima Nova"/>
                <a:sym typeface="Proxima Nova"/>
              </a:rPr>
              <a:t>many</a:t>
            </a:r>
            <a:r>
              <a:rPr b="1" i="1" lang="en">
                <a:latin typeface="Proxima Nova"/>
                <a:ea typeface="Proxima Nova"/>
                <a:cs typeface="Proxima Nova"/>
                <a:sym typeface="Proxima Nova"/>
              </a:rPr>
              <a:t> people have different points of view on America, and that so many people disagree with what America is today that they even go on to say that it isn't America. </a:t>
            </a:r>
            <a:endParaRPr b="1" i="1">
              <a:latin typeface="Proxima Nova"/>
              <a:ea typeface="Proxima Nova"/>
              <a:cs typeface="Proxima Nova"/>
              <a:sym typeface="Proxima Nova"/>
            </a:endParaRPr>
          </a:p>
          <a:p>
            <a:pPr indent="0" lvl="0" marL="0" rtl="0" algn="l">
              <a:spcBef>
                <a:spcPts val="0"/>
              </a:spcBef>
              <a:spcAft>
                <a:spcPts val="0"/>
              </a:spcAft>
              <a:buNone/>
            </a:pPr>
            <a:r>
              <a:t/>
            </a:r>
            <a:endParaRPr sz="1200">
              <a:latin typeface="Proxima Nova"/>
              <a:ea typeface="Proxima Nova"/>
              <a:cs typeface="Proxima Nova"/>
              <a:sym typeface="Proxima Nova"/>
            </a:endParaRPr>
          </a:p>
          <a:p>
            <a:pPr indent="0" lvl="0" marL="0" rtl="0" algn="l">
              <a:spcBef>
                <a:spcPts val="0"/>
              </a:spcBef>
              <a:spcAft>
                <a:spcPts val="0"/>
              </a:spcAft>
              <a:buNone/>
            </a:pPr>
            <a:r>
              <a:t/>
            </a:r>
            <a:endParaRPr sz="1200">
              <a:latin typeface="Proxima Nova"/>
              <a:ea typeface="Proxima Nova"/>
              <a:cs typeface="Proxima Nova"/>
              <a:sym typeface="Proxima Nova"/>
            </a:endParaRPr>
          </a:p>
        </p:txBody>
      </p:sp>
      <p:pic>
        <p:nvPicPr>
          <p:cNvPr id="122" name="Google Shape;122;p23"/>
          <p:cNvPicPr preferRelativeResize="0"/>
          <p:nvPr/>
        </p:nvPicPr>
        <p:blipFill>
          <a:blip r:embed="rId3">
            <a:alphaModFix/>
          </a:blip>
          <a:stretch>
            <a:fillRect/>
          </a:stretch>
        </p:blipFill>
        <p:spPr>
          <a:xfrm>
            <a:off x="5654358" y="393975"/>
            <a:ext cx="2627173" cy="1970375"/>
          </a:xfrm>
          <a:prstGeom prst="rect">
            <a:avLst/>
          </a:prstGeom>
          <a:noFill/>
          <a:ln>
            <a:noFill/>
          </a:ln>
        </p:spPr>
      </p:pic>
      <p:pic>
        <p:nvPicPr>
          <p:cNvPr id="123" name="Google Shape;123;p23"/>
          <p:cNvPicPr preferRelativeResize="0"/>
          <p:nvPr/>
        </p:nvPicPr>
        <p:blipFill>
          <a:blip r:embed="rId4">
            <a:alphaModFix/>
          </a:blip>
          <a:stretch>
            <a:fillRect/>
          </a:stretch>
        </p:blipFill>
        <p:spPr>
          <a:xfrm>
            <a:off x="5456638" y="2651550"/>
            <a:ext cx="3022599" cy="22669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24"/>
          <p:cNvSpPr txBox="1"/>
          <p:nvPr>
            <p:ph type="title"/>
          </p:nvPr>
        </p:nvSpPr>
        <p:spPr>
          <a:xfrm>
            <a:off x="768900" y="445025"/>
            <a:ext cx="7635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i="1" lang="en"/>
              <a:t>Freedoms: Of, From, For + Building Blocks</a:t>
            </a:r>
            <a:endParaRPr i="1"/>
          </a:p>
        </p:txBody>
      </p:sp>
      <p:pic>
        <p:nvPicPr>
          <p:cNvPr id="129" name="Google Shape;129;p24"/>
          <p:cNvPicPr preferRelativeResize="0"/>
          <p:nvPr/>
        </p:nvPicPr>
        <p:blipFill>
          <a:blip r:embed="rId3">
            <a:alphaModFix/>
          </a:blip>
          <a:stretch>
            <a:fillRect/>
          </a:stretch>
        </p:blipFill>
        <p:spPr>
          <a:xfrm>
            <a:off x="762000" y="1170125"/>
            <a:ext cx="3820975" cy="3820975"/>
          </a:xfrm>
          <a:prstGeom prst="rect">
            <a:avLst/>
          </a:prstGeom>
          <a:noFill/>
          <a:ln>
            <a:noFill/>
          </a:ln>
        </p:spPr>
      </p:pic>
      <p:pic>
        <p:nvPicPr>
          <p:cNvPr id="130" name="Google Shape;130;p24"/>
          <p:cNvPicPr preferRelativeResize="0"/>
          <p:nvPr/>
        </p:nvPicPr>
        <p:blipFill>
          <a:blip r:embed="rId4">
            <a:alphaModFix/>
          </a:blip>
          <a:stretch>
            <a:fillRect/>
          </a:stretch>
        </p:blipFill>
        <p:spPr>
          <a:xfrm>
            <a:off x="4735375" y="1170125"/>
            <a:ext cx="3820975" cy="38209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Google Shape;135;p25"/>
          <p:cNvSpPr txBox="1"/>
          <p:nvPr>
            <p:ph type="title"/>
          </p:nvPr>
        </p:nvSpPr>
        <p:spPr>
          <a:xfrm>
            <a:off x="311700" y="445025"/>
            <a:ext cx="514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i="1" lang="en"/>
              <a:t>Where Do We Go From Here?</a:t>
            </a:r>
            <a:r>
              <a:rPr lang="en"/>
              <a:t> </a:t>
            </a:r>
            <a:endParaRPr/>
          </a:p>
        </p:txBody>
      </p:sp>
      <p:sp>
        <p:nvSpPr>
          <p:cNvPr id="136" name="Google Shape;136;p25"/>
          <p:cNvSpPr txBox="1"/>
          <p:nvPr/>
        </p:nvSpPr>
        <p:spPr>
          <a:xfrm>
            <a:off x="474650" y="1214550"/>
            <a:ext cx="4983900" cy="3490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Proxima Nova"/>
                <a:ea typeface="Proxima Nova"/>
                <a:cs typeface="Proxima Nova"/>
                <a:sym typeface="Proxima Nova"/>
              </a:rPr>
              <a:t>Sadie Lee</a:t>
            </a:r>
            <a:endParaRPr sz="1200">
              <a:solidFill>
                <a:schemeClr val="dk1"/>
              </a:solidFill>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rPr b="1" lang="en" sz="1200">
                <a:solidFill>
                  <a:schemeClr val="dk1"/>
                </a:solidFill>
                <a:latin typeface="Proxima Nova"/>
                <a:ea typeface="Proxima Nova"/>
                <a:cs typeface="Proxima Nova"/>
                <a:sym typeface="Proxima Nova"/>
              </a:rPr>
              <a:t>“These paintings, used for propaganda encouraging Americans to buy war bonds, have been reimagined by the </a:t>
            </a:r>
            <a:r>
              <a:rPr b="1" i="1" lang="en" sz="1200">
                <a:solidFill>
                  <a:schemeClr val="dk1"/>
                </a:solidFill>
                <a:latin typeface="Proxima Nova"/>
                <a:ea typeface="Proxima Nova"/>
                <a:cs typeface="Proxima Nova"/>
                <a:sym typeface="Proxima Nova"/>
              </a:rPr>
              <a:t>For Freedoms</a:t>
            </a:r>
            <a:r>
              <a:rPr b="1" lang="en" sz="1200">
                <a:solidFill>
                  <a:schemeClr val="dk1"/>
                </a:solidFill>
                <a:latin typeface="Proxima Nova"/>
                <a:ea typeface="Proxima Nova"/>
                <a:cs typeface="Proxima Nova"/>
                <a:sym typeface="Proxima Nova"/>
              </a:rPr>
              <a:t> collective with subjects that represent our nation’s diversity in twelve photographs titled </a:t>
            </a:r>
            <a:r>
              <a:rPr b="1" i="1" lang="en" sz="1200">
                <a:solidFill>
                  <a:schemeClr val="dk1"/>
                </a:solidFill>
                <a:latin typeface="Proxima Nova"/>
                <a:ea typeface="Proxima Nova"/>
                <a:cs typeface="Proxima Nova"/>
                <a:sym typeface="Proxima Nova"/>
              </a:rPr>
              <a:t>Four Freedoms Posters</a:t>
            </a:r>
            <a:r>
              <a:rPr b="1" lang="en" sz="1200">
                <a:solidFill>
                  <a:schemeClr val="dk1"/>
                </a:solidFill>
                <a:latin typeface="Proxima Nova"/>
                <a:ea typeface="Proxima Nova"/>
                <a:cs typeface="Proxima Nova"/>
                <a:sym typeface="Proxima Nova"/>
              </a:rPr>
              <a:t>.”</a:t>
            </a:r>
            <a:endParaRPr b="1" sz="1200">
              <a:solidFill>
                <a:schemeClr val="dk1"/>
              </a:solidFill>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rPr b="1" lang="en" sz="1200">
                <a:solidFill>
                  <a:schemeClr val="dk1"/>
                </a:solidFill>
                <a:latin typeface="Proxima Nova"/>
                <a:ea typeface="Proxima Nova"/>
                <a:cs typeface="Proxima Nova"/>
                <a:sym typeface="Proxima Nova"/>
              </a:rPr>
              <a:t>“The </a:t>
            </a:r>
            <a:r>
              <a:rPr b="1" i="1" lang="en" sz="1200">
                <a:solidFill>
                  <a:schemeClr val="dk1"/>
                </a:solidFill>
                <a:latin typeface="Proxima Nova"/>
                <a:ea typeface="Proxima Nova"/>
                <a:cs typeface="Proxima Nova"/>
                <a:sym typeface="Proxima Nova"/>
              </a:rPr>
              <a:t>FOR FREEDOMS</a:t>
            </a:r>
            <a:r>
              <a:rPr b="1" lang="en" sz="1200">
                <a:solidFill>
                  <a:schemeClr val="dk1"/>
                </a:solidFill>
                <a:latin typeface="Proxima Nova"/>
                <a:ea typeface="Proxima Nova"/>
                <a:cs typeface="Proxima Nova"/>
                <a:sym typeface="Proxima Nova"/>
              </a:rPr>
              <a:t> collective is a living, growing, organization. In fact, in the gallery, a map of the U.S. is displayed, with different symbols marking their influence. This collection, an of citizenship in our current political climate, appears to be a microcosm of their entire organization.”</a:t>
            </a:r>
            <a:endParaRPr b="1" sz="1200">
              <a:solidFill>
                <a:schemeClr val="dk1"/>
              </a:solidFill>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rPr b="1" lang="en" sz="1200">
                <a:solidFill>
                  <a:schemeClr val="dk1"/>
                </a:solidFill>
                <a:latin typeface="Proxima Nova"/>
                <a:ea typeface="Proxima Nova"/>
                <a:cs typeface="Proxima Nova"/>
                <a:sym typeface="Proxima Nova"/>
              </a:rPr>
              <a:t>“It seems that while the artwork is certainly intended to evoke emotion in its viewers, its true purpose is as a call to action.”</a:t>
            </a:r>
            <a:endParaRPr b="1" sz="1200">
              <a:solidFill>
                <a:schemeClr val="dk1"/>
              </a:solidFill>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rPr b="1" lang="en" sz="1200">
                <a:solidFill>
                  <a:schemeClr val="dk1"/>
                </a:solidFill>
                <a:latin typeface="Proxima Nova"/>
                <a:ea typeface="Proxima Nova"/>
                <a:cs typeface="Proxima Nova"/>
                <a:sym typeface="Proxima Nova"/>
              </a:rPr>
              <a:t>“To call this collection functional would be a disservice, but in a way, it does function as a lens for us to reflect upon our own actions in the face of an ever-changing nation.”</a:t>
            </a:r>
            <a:endParaRPr b="1" sz="1200">
              <a:solidFill>
                <a:schemeClr val="dk1"/>
              </a:solidFill>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Proxima Nova"/>
              <a:ea typeface="Proxima Nova"/>
              <a:cs typeface="Proxima Nova"/>
              <a:sym typeface="Proxima Nova"/>
            </a:endParaRPr>
          </a:p>
          <a:p>
            <a:pPr indent="0" lvl="0" marL="0" rtl="0" algn="l">
              <a:spcBef>
                <a:spcPts val="0"/>
              </a:spcBef>
              <a:spcAft>
                <a:spcPts val="0"/>
              </a:spcAft>
              <a:buClr>
                <a:schemeClr val="dk1"/>
              </a:buClr>
              <a:buSzPts val="1100"/>
              <a:buFont typeface="Arial"/>
              <a:buNone/>
            </a:pPr>
            <a:r>
              <a:rPr lang="en" sz="1200">
                <a:solidFill>
                  <a:schemeClr val="dk1"/>
                </a:solidFill>
                <a:latin typeface="Proxima Nova"/>
                <a:ea typeface="Proxima Nova"/>
                <a:cs typeface="Proxima Nova"/>
                <a:sym typeface="Proxima Nova"/>
              </a:rPr>
              <a:t>Read the full review </a:t>
            </a:r>
            <a:r>
              <a:rPr lang="en" sz="1200" u="sng">
                <a:solidFill>
                  <a:schemeClr val="accent5"/>
                </a:solidFill>
                <a:latin typeface="Proxima Nova"/>
                <a:ea typeface="Proxima Nova"/>
                <a:cs typeface="Proxima Nova"/>
                <a:sym typeface="Proxima Nova"/>
                <a:hlinkClick r:id="rId3"/>
              </a:rPr>
              <a:t>here</a:t>
            </a:r>
            <a:endParaRPr sz="1200">
              <a:solidFill>
                <a:schemeClr val="dk1"/>
              </a:solidFill>
              <a:latin typeface="Proxima Nova"/>
              <a:ea typeface="Proxima Nova"/>
              <a:cs typeface="Proxima Nova"/>
              <a:sym typeface="Proxima Nova"/>
            </a:endParaRPr>
          </a:p>
        </p:txBody>
      </p:sp>
      <p:pic>
        <p:nvPicPr>
          <p:cNvPr id="137" name="Google Shape;137;p25"/>
          <p:cNvPicPr preferRelativeResize="0"/>
          <p:nvPr/>
        </p:nvPicPr>
        <p:blipFill>
          <a:blip r:embed="rId4">
            <a:alphaModFix/>
          </a:blip>
          <a:stretch>
            <a:fillRect/>
          </a:stretch>
        </p:blipFill>
        <p:spPr>
          <a:xfrm>
            <a:off x="5784300" y="1214550"/>
            <a:ext cx="3048000" cy="30289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pic>
        <p:nvPicPr>
          <p:cNvPr id="142" name="Google Shape;142;p26"/>
          <p:cNvPicPr preferRelativeResize="0"/>
          <p:nvPr/>
        </p:nvPicPr>
        <p:blipFill>
          <a:blip r:embed="rId3">
            <a:alphaModFix/>
          </a:blip>
          <a:stretch>
            <a:fillRect/>
          </a:stretch>
        </p:blipFill>
        <p:spPr>
          <a:xfrm>
            <a:off x="838200" y="712925"/>
            <a:ext cx="3820975" cy="3820975"/>
          </a:xfrm>
          <a:prstGeom prst="rect">
            <a:avLst/>
          </a:prstGeom>
          <a:noFill/>
          <a:ln>
            <a:noFill/>
          </a:ln>
        </p:spPr>
      </p:pic>
      <p:pic>
        <p:nvPicPr>
          <p:cNvPr id="143" name="Google Shape;143;p26"/>
          <p:cNvPicPr preferRelativeResize="0"/>
          <p:nvPr/>
        </p:nvPicPr>
        <p:blipFill>
          <a:blip r:embed="rId3">
            <a:alphaModFix/>
          </a:blip>
          <a:stretch>
            <a:fillRect/>
          </a:stretch>
        </p:blipFill>
        <p:spPr>
          <a:xfrm flipH="1">
            <a:off x="4656375" y="712925"/>
            <a:ext cx="3820975" cy="38209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Google Shape;148;p27"/>
          <p:cNvSpPr txBox="1"/>
          <p:nvPr>
            <p:ph type="title"/>
          </p:nvPr>
        </p:nvSpPr>
        <p:spPr>
          <a:xfrm>
            <a:off x="187250" y="330950"/>
            <a:ext cx="8652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i="1" lang="en"/>
              <a:t>SO MUCH DEATHLESS </a:t>
            </a:r>
            <a:r>
              <a:rPr lang="en"/>
              <a:t>by Gretchen Bender</a:t>
            </a:r>
            <a:endParaRPr/>
          </a:p>
        </p:txBody>
      </p:sp>
      <p:sp>
        <p:nvSpPr>
          <p:cNvPr id="149" name="Google Shape;149;p27"/>
          <p:cNvSpPr txBox="1"/>
          <p:nvPr>
            <p:ph idx="1" type="body"/>
          </p:nvPr>
        </p:nvSpPr>
        <p:spPr>
          <a:xfrm>
            <a:off x="187250" y="1017739"/>
            <a:ext cx="4058700" cy="340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Courier New"/>
                <a:ea typeface="Courier New"/>
                <a:cs typeface="Courier New"/>
                <a:sym typeface="Courier New"/>
              </a:rPr>
              <a:t>Merima Ramdedović</a:t>
            </a:r>
            <a:endParaRPr sz="1200">
              <a:latin typeface="Courier New"/>
              <a:ea typeface="Courier New"/>
              <a:cs typeface="Courier New"/>
              <a:sym typeface="Courier New"/>
            </a:endParaRPr>
          </a:p>
          <a:p>
            <a:pPr indent="0" lvl="0" marL="0" rtl="0" algn="l">
              <a:spcBef>
                <a:spcPts val="1600"/>
              </a:spcBef>
              <a:spcAft>
                <a:spcPts val="0"/>
              </a:spcAft>
              <a:buNone/>
            </a:pPr>
            <a:r>
              <a:rPr lang="en" sz="1200">
                <a:latin typeface="Courier New"/>
                <a:ea typeface="Courier New"/>
                <a:cs typeface="Courier New"/>
                <a:sym typeface="Courier New"/>
              </a:rPr>
              <a:t>“</a:t>
            </a:r>
            <a:r>
              <a:rPr lang="en" sz="1200">
                <a:solidFill>
                  <a:schemeClr val="dk1"/>
                </a:solidFill>
                <a:highlight>
                  <a:srgbClr val="FFFFFF"/>
                </a:highlight>
                <a:latin typeface="Courier New"/>
                <a:ea typeface="Courier New"/>
                <a:cs typeface="Courier New"/>
                <a:sym typeface="Courier New"/>
              </a:rPr>
              <a:t>The “So Much Deathless” exhibition by Gretchen Bender at the Red Bull Arts New York was artistic throughout various mediums including photography, music, radio and television broadcasts.”</a:t>
            </a:r>
            <a:endParaRPr sz="1200">
              <a:latin typeface="Courier New"/>
              <a:ea typeface="Courier New"/>
              <a:cs typeface="Courier New"/>
              <a:sym typeface="Courier New"/>
            </a:endParaRPr>
          </a:p>
          <a:p>
            <a:pPr indent="0" lvl="0" marL="0" rtl="0" algn="l">
              <a:spcBef>
                <a:spcPts val="1600"/>
              </a:spcBef>
              <a:spcAft>
                <a:spcPts val="0"/>
              </a:spcAft>
              <a:buNone/>
            </a:pPr>
            <a:r>
              <a:rPr lang="en" sz="1200">
                <a:latin typeface="Courier New"/>
                <a:ea typeface="Courier New"/>
                <a:cs typeface="Courier New"/>
                <a:sym typeface="Courier New"/>
              </a:rPr>
              <a:t>“</a:t>
            </a:r>
            <a:r>
              <a:rPr lang="en" sz="1200">
                <a:solidFill>
                  <a:schemeClr val="dk1"/>
                </a:solidFill>
                <a:latin typeface="Courier New"/>
                <a:ea typeface="Courier New"/>
                <a:cs typeface="Courier New"/>
                <a:sym typeface="Courier New"/>
              </a:rPr>
              <a:t>Throughout her contemporary work in the exhibition she expresses dark and controversial moments throughout the 80’s and 90’s which portray the way that television had an impact on politics and entertainment during the time.”</a:t>
            </a:r>
            <a:endParaRPr sz="1200">
              <a:solidFill>
                <a:schemeClr val="dk1"/>
              </a:solidFill>
              <a:latin typeface="Courier New"/>
              <a:ea typeface="Courier New"/>
              <a:cs typeface="Courier New"/>
              <a:sym typeface="Courier New"/>
            </a:endParaRPr>
          </a:p>
          <a:p>
            <a:pPr indent="0" lvl="0" marL="0" rtl="0" algn="l">
              <a:spcBef>
                <a:spcPts val="1600"/>
              </a:spcBef>
              <a:spcAft>
                <a:spcPts val="1600"/>
              </a:spcAft>
              <a:buNone/>
            </a:pPr>
            <a:r>
              <a:t/>
            </a:r>
            <a:endParaRPr sz="1200">
              <a:solidFill>
                <a:schemeClr val="dk1"/>
              </a:solidFill>
              <a:latin typeface="Courier New"/>
              <a:ea typeface="Courier New"/>
              <a:cs typeface="Courier New"/>
              <a:sym typeface="Courier New"/>
            </a:endParaRPr>
          </a:p>
        </p:txBody>
      </p:sp>
      <p:pic>
        <p:nvPicPr>
          <p:cNvPr id="150" name="Google Shape;150;p27"/>
          <p:cNvPicPr preferRelativeResize="0"/>
          <p:nvPr/>
        </p:nvPicPr>
        <p:blipFill>
          <a:blip r:embed="rId3">
            <a:alphaModFix/>
          </a:blip>
          <a:stretch>
            <a:fillRect/>
          </a:stretch>
        </p:blipFill>
        <p:spPr>
          <a:xfrm>
            <a:off x="4370400" y="1017725"/>
            <a:ext cx="4468800" cy="340683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pic>
        <p:nvPicPr>
          <p:cNvPr id="155" name="Google Shape;155;p28"/>
          <p:cNvPicPr preferRelativeResize="0"/>
          <p:nvPr/>
        </p:nvPicPr>
        <p:blipFill>
          <a:blip r:embed="rId3">
            <a:alphaModFix/>
          </a:blip>
          <a:stretch>
            <a:fillRect/>
          </a:stretch>
        </p:blipFill>
        <p:spPr>
          <a:xfrm>
            <a:off x="152400" y="152400"/>
            <a:ext cx="2464713" cy="4838701"/>
          </a:xfrm>
          <a:prstGeom prst="rect">
            <a:avLst/>
          </a:prstGeom>
          <a:noFill/>
          <a:ln>
            <a:noFill/>
          </a:ln>
        </p:spPr>
      </p:pic>
      <p:sp>
        <p:nvSpPr>
          <p:cNvPr id="156" name="Google Shape;156;p28"/>
          <p:cNvSpPr txBox="1"/>
          <p:nvPr/>
        </p:nvSpPr>
        <p:spPr>
          <a:xfrm>
            <a:off x="3484325" y="152400"/>
            <a:ext cx="4967100" cy="483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rgbClr val="FFFFFF"/>
                </a:highlight>
                <a:latin typeface="Courier New"/>
                <a:ea typeface="Courier New"/>
                <a:cs typeface="Courier New"/>
                <a:sym typeface="Courier New"/>
              </a:rPr>
              <a:t>“There is also a screening of a film titled “Total Recall” from 1987, music videos shown on a monitor surrounded by photographs, and photographs and black and white drawings throughout the exhibit.”</a:t>
            </a:r>
            <a:endParaRPr sz="18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sz="18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n" sz="1800">
                <a:solidFill>
                  <a:schemeClr val="dk1"/>
                </a:solidFill>
                <a:highlight>
                  <a:srgbClr val="FFFFFF"/>
                </a:highlight>
                <a:latin typeface="Courier New"/>
                <a:ea typeface="Courier New"/>
                <a:cs typeface="Courier New"/>
                <a:sym typeface="Courier New"/>
              </a:rPr>
              <a:t>“</a:t>
            </a:r>
            <a:r>
              <a:rPr lang="en" sz="1800">
                <a:solidFill>
                  <a:schemeClr val="dk1"/>
                </a:solidFill>
                <a:latin typeface="Courier New"/>
                <a:ea typeface="Courier New"/>
                <a:cs typeface="Courier New"/>
                <a:sym typeface="Courier New"/>
              </a:rPr>
              <a:t>Gretchen Bender does a great job at using her talents throughout her work while portraying her message to the viewers that television connects and fuels politics and entertainment.“</a:t>
            </a:r>
            <a:endParaRPr sz="1800">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sz="18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 sz="1800">
                <a:solidFill>
                  <a:schemeClr val="dk1"/>
                </a:solidFill>
                <a:latin typeface="Courier New"/>
                <a:ea typeface="Courier New"/>
                <a:cs typeface="Courier New"/>
                <a:sym typeface="Courier New"/>
              </a:rPr>
              <a:t>Read the full review </a:t>
            </a:r>
            <a:r>
              <a:rPr lang="en" sz="1800" u="sng">
                <a:solidFill>
                  <a:schemeClr val="accent5"/>
                </a:solidFill>
                <a:latin typeface="Courier New"/>
                <a:ea typeface="Courier New"/>
                <a:cs typeface="Courier New"/>
                <a:sym typeface="Courier New"/>
                <a:hlinkClick r:id="rId4"/>
              </a:rPr>
              <a:t>here</a:t>
            </a:r>
            <a:endParaRPr sz="1800">
              <a:solidFill>
                <a:schemeClr val="dk1"/>
              </a:solidFill>
              <a:latin typeface="Courier New"/>
              <a:ea typeface="Courier New"/>
              <a:cs typeface="Courier New"/>
              <a:sym typeface="Courier New"/>
            </a:endParaRPr>
          </a:p>
          <a:p>
            <a:pPr indent="0" lvl="0" marL="0" rtl="0" algn="l">
              <a:spcBef>
                <a:spcPts val="1600"/>
              </a:spcBef>
              <a:spcAft>
                <a:spcPts val="0"/>
              </a:spcAft>
              <a:buNone/>
            </a:pPr>
            <a:r>
              <a:t/>
            </a:r>
            <a:endParaRPr sz="1800">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sz="1800">
              <a:solidFill>
                <a:schemeClr val="dk1"/>
              </a:solidFill>
              <a:latin typeface="Courier New"/>
              <a:ea typeface="Courier New"/>
              <a:cs typeface="Courier New"/>
              <a:sym typeface="Courier New"/>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pic>
        <p:nvPicPr>
          <p:cNvPr id="161" name="Google Shape;161;p29"/>
          <p:cNvPicPr preferRelativeResize="0"/>
          <p:nvPr/>
        </p:nvPicPr>
        <p:blipFill>
          <a:blip r:embed="rId3">
            <a:alphaModFix/>
          </a:blip>
          <a:stretch>
            <a:fillRect/>
          </a:stretch>
        </p:blipFill>
        <p:spPr>
          <a:xfrm>
            <a:off x="0" y="0"/>
            <a:ext cx="4114795" cy="5143500"/>
          </a:xfrm>
          <a:prstGeom prst="rect">
            <a:avLst/>
          </a:prstGeom>
          <a:noFill/>
          <a:ln>
            <a:noFill/>
          </a:ln>
        </p:spPr>
      </p:pic>
      <p:pic>
        <p:nvPicPr>
          <p:cNvPr id="162" name="Google Shape;162;p29"/>
          <p:cNvPicPr preferRelativeResize="0"/>
          <p:nvPr/>
        </p:nvPicPr>
        <p:blipFill>
          <a:blip r:embed="rId4">
            <a:alphaModFix/>
          </a:blip>
          <a:stretch>
            <a:fillRect/>
          </a:stretch>
        </p:blipFill>
        <p:spPr>
          <a:xfrm>
            <a:off x="3995742" y="0"/>
            <a:ext cx="5148268" cy="51435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66" name="Shape 166"/>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70" name="Shape 170"/>
        <p:cNvGrpSpPr/>
        <p:nvPr/>
      </p:nvGrpSpPr>
      <p:grpSpPr>
        <a:xfrm>
          <a:off x="0" y="0"/>
          <a:ext cx="0" cy="0"/>
          <a:chOff x="0" y="0"/>
          <a:chExt cx="0" cy="0"/>
        </a:xfrm>
      </p:grpSpPr>
      <p:pic>
        <p:nvPicPr>
          <p:cNvPr id="171" name="Google Shape;171;p31"/>
          <p:cNvPicPr preferRelativeResize="0"/>
          <p:nvPr/>
        </p:nvPicPr>
        <p:blipFill>
          <a:blip r:embed="rId4">
            <a:alphaModFix/>
          </a:blip>
          <a:stretch>
            <a:fillRect/>
          </a:stretch>
        </p:blipFill>
        <p:spPr>
          <a:xfrm>
            <a:off x="3372925" y="1170125"/>
            <a:ext cx="1857418" cy="3820975"/>
          </a:xfrm>
          <a:prstGeom prst="rect">
            <a:avLst/>
          </a:prstGeom>
          <a:noFill/>
          <a:ln>
            <a:noFill/>
          </a:ln>
        </p:spPr>
      </p:pic>
      <p:pic>
        <p:nvPicPr>
          <p:cNvPr id="172" name="Google Shape;172;p31"/>
          <p:cNvPicPr preferRelativeResize="0"/>
          <p:nvPr/>
        </p:nvPicPr>
        <p:blipFill>
          <a:blip r:embed="rId5">
            <a:alphaModFix/>
          </a:blip>
          <a:stretch>
            <a:fillRect/>
          </a:stretch>
        </p:blipFill>
        <p:spPr>
          <a:xfrm>
            <a:off x="152393" y="1170125"/>
            <a:ext cx="3068142" cy="3820974"/>
          </a:xfrm>
          <a:prstGeom prst="rect">
            <a:avLst/>
          </a:prstGeom>
          <a:noFill/>
          <a:ln>
            <a:noFill/>
          </a:ln>
        </p:spPr>
      </p:pic>
      <p:pic>
        <p:nvPicPr>
          <p:cNvPr id="173" name="Google Shape;173;p31"/>
          <p:cNvPicPr preferRelativeResize="0"/>
          <p:nvPr/>
        </p:nvPicPr>
        <p:blipFill>
          <a:blip r:embed="rId6">
            <a:alphaModFix/>
          </a:blip>
          <a:stretch>
            <a:fillRect/>
          </a:stretch>
        </p:blipFill>
        <p:spPr>
          <a:xfrm>
            <a:off x="5382761" y="1170125"/>
            <a:ext cx="1857419" cy="38209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59" name="Shape 59"/>
        <p:cNvGrpSpPr/>
        <p:nvPr/>
      </p:nvGrpSpPr>
      <p:grpSpPr>
        <a:xfrm>
          <a:off x="0" y="0"/>
          <a:ext cx="0" cy="0"/>
          <a:chOff x="0" y="0"/>
          <a:chExt cx="0" cy="0"/>
        </a:xfrm>
      </p:grpSpPr>
      <p:sp>
        <p:nvSpPr>
          <p:cNvPr id="60" name="Google Shape;60;p14"/>
          <p:cNvSpPr txBox="1"/>
          <p:nvPr>
            <p:ph type="ctrTitle"/>
          </p:nvPr>
        </p:nvSpPr>
        <p:spPr>
          <a:xfrm>
            <a:off x="311700" y="3782775"/>
            <a:ext cx="8520600" cy="116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highlight>
                  <a:srgbClr val="E06666"/>
                </a:highlight>
                <a:latin typeface="Roboto Mono"/>
                <a:ea typeface="Roboto Mono"/>
                <a:cs typeface="Roboto Mono"/>
                <a:sym typeface="Roboto Mono"/>
              </a:rPr>
              <a:t>REFIGURING </a:t>
            </a:r>
            <a:r>
              <a:rPr lang="en" sz="2400">
                <a:highlight>
                  <a:srgbClr val="E06666"/>
                </a:highlight>
                <a:latin typeface="Roboto Mono"/>
                <a:ea typeface="Roboto Mono"/>
                <a:cs typeface="Roboto Mono"/>
                <a:sym typeface="Roboto Mono"/>
              </a:rPr>
              <a:t>THE</a:t>
            </a:r>
            <a:r>
              <a:rPr lang="en">
                <a:highlight>
                  <a:srgbClr val="E06666"/>
                </a:highlight>
                <a:latin typeface="Roboto Mono"/>
                <a:ea typeface="Roboto Mono"/>
                <a:cs typeface="Roboto Mono"/>
                <a:sym typeface="Roboto Mono"/>
              </a:rPr>
              <a:t> FUTURE</a:t>
            </a:r>
            <a:endParaRPr>
              <a:highlight>
                <a:srgbClr val="E06666"/>
              </a:highlight>
              <a:latin typeface="Roboto Mono"/>
              <a:ea typeface="Roboto Mono"/>
              <a:cs typeface="Roboto Mono"/>
              <a:sym typeface="Roboto Mono"/>
            </a:endParaRPr>
          </a:p>
        </p:txBody>
      </p:sp>
      <p:sp>
        <p:nvSpPr>
          <p:cNvPr id="61" name="Google Shape;61;p14"/>
          <p:cNvSpPr txBox="1"/>
          <p:nvPr>
            <p:ph idx="1" type="subTitle"/>
          </p:nvPr>
        </p:nvSpPr>
        <p:spPr>
          <a:xfrm>
            <a:off x="311700" y="361087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highlight>
                  <a:srgbClr val="EA9999"/>
                </a:highlight>
              </a:rPr>
              <a:t>EYEBEAM @ 205 HUDSON GALLERY</a:t>
            </a:r>
            <a:endParaRPr>
              <a:highlight>
                <a:srgbClr val="EA9999"/>
              </a:high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Google Shape;178;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Walid Raad @ Paula Cooper </a:t>
            </a:r>
            <a:endParaRPr/>
          </a:p>
        </p:txBody>
      </p:sp>
      <p:pic>
        <p:nvPicPr>
          <p:cNvPr id="179" name="Google Shape;179;p32"/>
          <p:cNvPicPr preferRelativeResize="0"/>
          <p:nvPr/>
        </p:nvPicPr>
        <p:blipFill rotWithShape="1">
          <a:blip r:embed="rId3">
            <a:alphaModFix/>
          </a:blip>
          <a:srcRect b="5988" l="0" r="0" t="0"/>
          <a:stretch/>
        </p:blipFill>
        <p:spPr>
          <a:xfrm>
            <a:off x="152400" y="1170125"/>
            <a:ext cx="5094624" cy="3592172"/>
          </a:xfrm>
          <a:prstGeom prst="rect">
            <a:avLst/>
          </a:prstGeom>
          <a:noFill/>
          <a:ln>
            <a:noFill/>
          </a:ln>
        </p:spPr>
      </p:pic>
      <p:pic>
        <p:nvPicPr>
          <p:cNvPr id="180" name="Google Shape;180;p32"/>
          <p:cNvPicPr preferRelativeResize="0"/>
          <p:nvPr/>
        </p:nvPicPr>
        <p:blipFill>
          <a:blip r:embed="rId4">
            <a:alphaModFix/>
          </a:blip>
          <a:stretch>
            <a:fillRect/>
          </a:stretch>
        </p:blipFill>
        <p:spPr>
          <a:xfrm>
            <a:off x="5399434" y="1170125"/>
            <a:ext cx="3592166" cy="359216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Google Shape;185;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Paul Anthony Smith @ Jack Shainman</a:t>
            </a:r>
            <a:endParaRPr/>
          </a:p>
        </p:txBody>
      </p:sp>
      <p:pic>
        <p:nvPicPr>
          <p:cNvPr id="186" name="Google Shape;186;p33"/>
          <p:cNvPicPr preferRelativeResize="0"/>
          <p:nvPr/>
        </p:nvPicPr>
        <p:blipFill>
          <a:blip r:embed="rId3">
            <a:alphaModFix/>
          </a:blip>
          <a:stretch>
            <a:fillRect/>
          </a:stretch>
        </p:blipFill>
        <p:spPr>
          <a:xfrm>
            <a:off x="533400" y="1170125"/>
            <a:ext cx="3820975" cy="3820975"/>
          </a:xfrm>
          <a:prstGeom prst="rect">
            <a:avLst/>
          </a:prstGeom>
          <a:noFill/>
          <a:ln>
            <a:noFill/>
          </a:ln>
        </p:spPr>
      </p:pic>
      <p:pic>
        <p:nvPicPr>
          <p:cNvPr id="187" name="Google Shape;187;p33"/>
          <p:cNvPicPr preferRelativeResize="0"/>
          <p:nvPr/>
        </p:nvPicPr>
        <p:blipFill>
          <a:blip r:embed="rId4">
            <a:alphaModFix/>
          </a:blip>
          <a:stretch>
            <a:fillRect/>
          </a:stretch>
        </p:blipFill>
        <p:spPr>
          <a:xfrm>
            <a:off x="4506775" y="1170125"/>
            <a:ext cx="3820975" cy="38209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1" name="Shape 191"/>
        <p:cNvGrpSpPr/>
        <p:nvPr/>
      </p:nvGrpSpPr>
      <p:grpSpPr>
        <a:xfrm>
          <a:off x="0" y="0"/>
          <a:ext cx="0" cy="0"/>
          <a:chOff x="0" y="0"/>
          <a:chExt cx="0" cy="0"/>
        </a:xfrm>
      </p:grpSpPr>
      <p:sp>
        <p:nvSpPr>
          <p:cNvPr id="192" name="Google Shape;192;p34"/>
          <p:cNvSpPr txBox="1"/>
          <p:nvPr>
            <p:ph type="title"/>
          </p:nvPr>
        </p:nvSpPr>
        <p:spPr>
          <a:xfrm>
            <a:off x="311700" y="445025"/>
            <a:ext cx="4260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i="1" lang="en"/>
              <a:t>PEPPERLAND</a:t>
            </a:r>
            <a:r>
              <a:rPr lang="en"/>
              <a:t> @ BAM</a:t>
            </a:r>
            <a:endParaRPr/>
          </a:p>
        </p:txBody>
      </p:sp>
      <p:pic>
        <p:nvPicPr>
          <p:cNvPr descr="This new evening-length work by Mark Morris, created at the request of the City of Liverpool premiered May 2017, kicking off Liverpool’s Sgt. Pepper at 50 Festival, a season-long tribute to the groundbreaking album Sgt. Pepper's Lonely Hearts Club Band. &#10;&#10;Learn more about the work, and the dance group at: pepperland.dance" id="193" name="Google Shape;193;p34" title="Pepperland: excerpt from &quot;Allegro&quot; (1:23) | Mark Morris Dance Group">
            <a:hlinkClick r:id="rId3"/>
          </p:cNvPr>
          <p:cNvPicPr preferRelativeResize="0"/>
          <p:nvPr/>
        </p:nvPicPr>
        <p:blipFill>
          <a:blip r:embed="rId4">
            <a:alphaModFix/>
          </a:blip>
          <a:stretch>
            <a:fillRect/>
          </a:stretch>
        </p:blipFill>
        <p:spPr>
          <a:xfrm>
            <a:off x="4405475" y="208850"/>
            <a:ext cx="4572000" cy="3429000"/>
          </a:xfrm>
          <a:prstGeom prst="rect">
            <a:avLst/>
          </a:prstGeom>
          <a:noFill/>
          <a:ln>
            <a:noFill/>
          </a:ln>
        </p:spPr>
      </p:pic>
      <p:sp>
        <p:nvSpPr>
          <p:cNvPr id="194" name="Google Shape;194;p34"/>
          <p:cNvSpPr txBox="1"/>
          <p:nvPr/>
        </p:nvSpPr>
        <p:spPr>
          <a:xfrm>
            <a:off x="4875575" y="3803900"/>
            <a:ext cx="3631800" cy="109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We are all very excited to go see our last </a:t>
            </a:r>
            <a:r>
              <a:rPr lang="en"/>
              <a:t>show, </a:t>
            </a:r>
            <a:r>
              <a:rPr i="1" lang="en"/>
              <a:t>Pepperland</a:t>
            </a:r>
            <a:r>
              <a:rPr lang="en"/>
              <a:t> at BAM. Of course, it is sad that we must part after this last show, but that won’t put a damper on our mood!</a:t>
            </a:r>
            <a:endParaRPr/>
          </a:p>
        </p:txBody>
      </p:sp>
      <p:pic>
        <p:nvPicPr>
          <p:cNvPr id="195" name="Google Shape;195;p34"/>
          <p:cNvPicPr preferRelativeResize="0"/>
          <p:nvPr/>
        </p:nvPicPr>
        <p:blipFill>
          <a:blip r:embed="rId5">
            <a:alphaModFix/>
          </a:blip>
          <a:stretch>
            <a:fillRect/>
          </a:stretch>
        </p:blipFill>
        <p:spPr>
          <a:xfrm>
            <a:off x="181799" y="1747800"/>
            <a:ext cx="4057502" cy="304312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 name="Shape 199"/>
        <p:cNvGrpSpPr/>
        <p:nvPr/>
      </p:nvGrpSpPr>
      <p:grpSpPr>
        <a:xfrm>
          <a:off x="0" y="0"/>
          <a:ext cx="0" cy="0"/>
          <a:chOff x="0" y="0"/>
          <a:chExt cx="0" cy="0"/>
        </a:xfrm>
      </p:grpSpPr>
      <p:pic>
        <p:nvPicPr>
          <p:cNvPr id="200" name="Google Shape;200;p35"/>
          <p:cNvPicPr preferRelativeResize="0"/>
          <p:nvPr/>
        </p:nvPicPr>
        <p:blipFill>
          <a:blip r:embed="rId3">
            <a:alphaModFix/>
          </a:blip>
          <a:stretch>
            <a:fillRect/>
          </a:stretch>
        </p:blipFill>
        <p:spPr>
          <a:xfrm>
            <a:off x="193875" y="285750"/>
            <a:ext cx="4572000" cy="4572000"/>
          </a:xfrm>
          <a:prstGeom prst="rect">
            <a:avLst/>
          </a:prstGeom>
          <a:noFill/>
          <a:ln>
            <a:noFill/>
          </a:ln>
        </p:spPr>
      </p:pic>
      <p:sp>
        <p:nvSpPr>
          <p:cNvPr id="201" name="Google Shape;201;p35"/>
          <p:cNvSpPr txBox="1"/>
          <p:nvPr/>
        </p:nvSpPr>
        <p:spPr>
          <a:xfrm>
            <a:off x="5436175" y="285750"/>
            <a:ext cx="2877900" cy="11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7200">
                <a:solidFill>
                  <a:srgbClr val="41BBAA"/>
                </a:solidFill>
                <a:latin typeface="Pacifico"/>
                <a:ea typeface="Pacifico"/>
                <a:cs typeface="Pacifico"/>
                <a:sym typeface="Pacifico"/>
              </a:rPr>
              <a:t>Media</a:t>
            </a:r>
            <a:endParaRPr sz="7200">
              <a:solidFill>
                <a:srgbClr val="41BBAA"/>
              </a:solidFill>
              <a:latin typeface="Pacifico"/>
              <a:ea typeface="Pacifico"/>
              <a:cs typeface="Pacifico"/>
              <a:sym typeface="Pacifico"/>
            </a:endParaRPr>
          </a:p>
        </p:txBody>
      </p:sp>
      <p:sp>
        <p:nvSpPr>
          <p:cNvPr id="202" name="Google Shape;202;p35"/>
          <p:cNvSpPr txBox="1"/>
          <p:nvPr/>
        </p:nvSpPr>
        <p:spPr>
          <a:xfrm>
            <a:off x="5872000" y="3774750"/>
            <a:ext cx="2094600" cy="108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7200">
                <a:solidFill>
                  <a:srgbClr val="41BBAA"/>
                </a:solidFill>
                <a:latin typeface="Pacifico"/>
                <a:ea typeface="Pacifico"/>
                <a:cs typeface="Pacifico"/>
                <a:sym typeface="Pacifico"/>
              </a:rPr>
              <a:t>Trac</a:t>
            </a:r>
            <a:endParaRPr sz="7200">
              <a:solidFill>
                <a:srgbClr val="41BBAA"/>
              </a:solidFill>
              <a:latin typeface="Pacifico"/>
              <a:ea typeface="Pacifico"/>
              <a:cs typeface="Pacifico"/>
              <a:sym typeface="Pacifico"/>
            </a:endParaRPr>
          </a:p>
        </p:txBody>
      </p:sp>
      <p:pic>
        <p:nvPicPr>
          <p:cNvPr id="203" name="Google Shape;203;p35"/>
          <p:cNvPicPr preferRelativeResize="0"/>
          <p:nvPr/>
        </p:nvPicPr>
        <p:blipFill>
          <a:blip r:embed="rId4">
            <a:alphaModFix/>
          </a:blip>
          <a:stretch>
            <a:fillRect/>
          </a:stretch>
        </p:blipFill>
        <p:spPr>
          <a:xfrm>
            <a:off x="4918275" y="1562850"/>
            <a:ext cx="3674945" cy="2059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65" name="Shape 65"/>
        <p:cNvGrpSpPr/>
        <p:nvPr/>
      </p:nvGrpSpPr>
      <p:grpSpPr>
        <a:xfrm>
          <a:off x="0" y="0"/>
          <a:ext cx="0" cy="0"/>
          <a:chOff x="0" y="0"/>
          <a:chExt cx="0" cy="0"/>
        </a:xfrm>
      </p:grpSpPr>
      <p:pic>
        <p:nvPicPr>
          <p:cNvPr id="66" name="Google Shape;66;p15" title="1080p.mov">
            <a:hlinkClick r:id="rId4"/>
          </p:cNvPr>
          <p:cNvPicPr preferRelativeResize="0"/>
          <p:nvPr/>
        </p:nvPicPr>
        <p:blipFill>
          <a:blip r:embed="rId5">
            <a:alphaModFix/>
          </a:blip>
          <a:stretch>
            <a:fillRect/>
          </a:stretch>
        </p:blipFill>
        <p:spPr>
          <a:xfrm>
            <a:off x="152400" y="241500"/>
            <a:ext cx="5102700" cy="3827025"/>
          </a:xfrm>
          <a:prstGeom prst="rect">
            <a:avLst/>
          </a:prstGeom>
          <a:noFill/>
          <a:ln cap="flat" cmpd="sng" w="9525">
            <a:solidFill>
              <a:srgbClr val="FF00FF"/>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 name="Shape 70"/>
        <p:cNvGrpSpPr/>
        <p:nvPr/>
      </p:nvGrpSpPr>
      <p:grpSpPr>
        <a:xfrm>
          <a:off x="0" y="0"/>
          <a:ext cx="0" cy="0"/>
          <a:chOff x="0" y="0"/>
          <a:chExt cx="0" cy="0"/>
        </a:xfrm>
      </p:grpSpPr>
      <p:sp>
        <p:nvSpPr>
          <p:cNvPr id="71" name="Google Shape;71;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i="1" lang="en" sz="1800"/>
              <a:t>Tokyo Medical University for Rejected Women</a:t>
            </a:r>
            <a:r>
              <a:rPr lang="en" sz="1800"/>
              <a:t> by </a:t>
            </a:r>
            <a:r>
              <a:rPr lang="en" sz="1800">
                <a:latin typeface="Proxima Nova"/>
                <a:ea typeface="Proxima Nova"/>
                <a:cs typeface="Proxima Nova"/>
                <a:sym typeface="Proxima Nova"/>
              </a:rPr>
              <a:t>Sputniko! + Tomoni Nishizawa </a:t>
            </a:r>
            <a:endParaRPr/>
          </a:p>
        </p:txBody>
      </p:sp>
      <p:sp>
        <p:nvSpPr>
          <p:cNvPr id="72" name="Google Shape;72;p16"/>
          <p:cNvSpPr txBox="1"/>
          <p:nvPr>
            <p:ph idx="1" type="body"/>
          </p:nvPr>
        </p:nvSpPr>
        <p:spPr>
          <a:xfrm>
            <a:off x="311700" y="1017725"/>
            <a:ext cx="5509800" cy="372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 sz="1400">
                <a:solidFill>
                  <a:schemeClr val="dk1"/>
                </a:solidFill>
                <a:latin typeface="Proxima Nova"/>
                <a:ea typeface="Proxima Nova"/>
                <a:cs typeface="Proxima Nova"/>
                <a:sym typeface="Proxima Nova"/>
              </a:rPr>
              <a:t>Arpita Dhar</a:t>
            </a:r>
            <a:endParaRPr b="1" i="1" sz="1400">
              <a:solidFill>
                <a:schemeClr val="dk1"/>
              </a:solidFill>
              <a:latin typeface="Proxima Nova"/>
              <a:ea typeface="Proxima Nova"/>
              <a:cs typeface="Proxima Nova"/>
              <a:sym typeface="Proxima Nova"/>
            </a:endParaRPr>
          </a:p>
          <a:p>
            <a:pPr indent="0" lvl="0" marL="0" rtl="0" algn="l">
              <a:spcBef>
                <a:spcPts val="0"/>
              </a:spcBef>
              <a:spcAft>
                <a:spcPts val="0"/>
              </a:spcAft>
              <a:buClr>
                <a:schemeClr val="dk1"/>
              </a:buClr>
              <a:buSzPts val="1100"/>
              <a:buFont typeface="Arial"/>
              <a:buNone/>
            </a:pPr>
            <a:r>
              <a:t/>
            </a:r>
            <a:endParaRPr>
              <a:solidFill>
                <a:schemeClr val="dk1"/>
              </a:solidFill>
              <a:latin typeface="Proxima Nova"/>
              <a:ea typeface="Proxima Nova"/>
              <a:cs typeface="Proxima Nova"/>
              <a:sym typeface="Proxima Nova"/>
            </a:endParaRPr>
          </a:p>
          <a:p>
            <a:pPr indent="0" lvl="0" marL="0" rtl="0" algn="l">
              <a:spcBef>
                <a:spcPts val="0"/>
              </a:spcBef>
              <a:spcAft>
                <a:spcPts val="0"/>
              </a:spcAft>
              <a:buClr>
                <a:schemeClr val="dk1"/>
              </a:buClr>
              <a:buSzPts val="1100"/>
              <a:buFont typeface="Arial"/>
              <a:buNone/>
            </a:pPr>
            <a:r>
              <a:rPr b="1" i="1" lang="en">
                <a:solidFill>
                  <a:schemeClr val="dk1"/>
                </a:solidFill>
                <a:latin typeface="Proxima Nova"/>
                <a:ea typeface="Proxima Nova"/>
                <a:cs typeface="Proxima Nova"/>
                <a:sym typeface="Proxima Nova"/>
              </a:rPr>
              <a:t>“The back of each woman’s uniform says ‘Tokyo Medical University for Rejected Women.’”</a:t>
            </a:r>
            <a:endParaRPr b="1" i="1">
              <a:solidFill>
                <a:schemeClr val="dk1"/>
              </a:solidFill>
              <a:latin typeface="Proxima Nova"/>
              <a:ea typeface="Proxima Nova"/>
              <a:cs typeface="Proxima Nova"/>
              <a:sym typeface="Proxima Nova"/>
            </a:endParaRPr>
          </a:p>
          <a:p>
            <a:pPr indent="0" lvl="0" marL="0" rtl="0" algn="l">
              <a:spcBef>
                <a:spcPts val="0"/>
              </a:spcBef>
              <a:spcAft>
                <a:spcPts val="0"/>
              </a:spcAft>
              <a:buClr>
                <a:schemeClr val="dk1"/>
              </a:buClr>
              <a:buSzPts val="1100"/>
              <a:buFont typeface="Arial"/>
              <a:buNone/>
            </a:pPr>
            <a:r>
              <a:rPr b="1" i="1" lang="en">
                <a:solidFill>
                  <a:schemeClr val="dk1"/>
                </a:solidFill>
                <a:latin typeface="Proxima Nova"/>
                <a:ea typeface="Proxima Nova"/>
                <a:cs typeface="Proxima Nova"/>
                <a:sym typeface="Proxima Nova"/>
              </a:rPr>
              <a:t>“Even though women are capable of so much in this world, they’re still thrown to the side while men are just valued for being men. “</a:t>
            </a:r>
            <a:endParaRPr b="1" i="1">
              <a:solidFill>
                <a:schemeClr val="dk1"/>
              </a:solidFill>
              <a:latin typeface="Proxima Nova"/>
              <a:ea typeface="Proxima Nova"/>
              <a:cs typeface="Proxima Nova"/>
              <a:sym typeface="Proxima Nova"/>
            </a:endParaRPr>
          </a:p>
          <a:p>
            <a:pPr indent="0" lvl="0" marL="0" rtl="0" algn="l">
              <a:spcBef>
                <a:spcPts val="0"/>
              </a:spcBef>
              <a:spcAft>
                <a:spcPts val="0"/>
              </a:spcAft>
              <a:buClr>
                <a:schemeClr val="dk1"/>
              </a:buClr>
              <a:buSzPts val="1100"/>
              <a:buFont typeface="Arial"/>
              <a:buNone/>
            </a:pPr>
            <a:r>
              <a:t/>
            </a:r>
            <a:endParaRPr b="1" i="1">
              <a:solidFill>
                <a:schemeClr val="dk1"/>
              </a:solidFill>
              <a:latin typeface="Proxima Nova"/>
              <a:ea typeface="Proxima Nova"/>
              <a:cs typeface="Proxima Nova"/>
              <a:sym typeface="Proxima Nova"/>
            </a:endParaRPr>
          </a:p>
          <a:p>
            <a:pPr indent="0" lvl="0" marL="0" rtl="0" algn="l">
              <a:spcBef>
                <a:spcPts val="0"/>
              </a:spcBef>
              <a:spcAft>
                <a:spcPts val="0"/>
              </a:spcAft>
              <a:buClr>
                <a:schemeClr val="dk1"/>
              </a:buClr>
              <a:buSzPts val="1100"/>
              <a:buFont typeface="Arial"/>
              <a:buNone/>
            </a:pPr>
            <a:r>
              <a:rPr lang="en" sz="1400">
                <a:solidFill>
                  <a:schemeClr val="dk1"/>
                </a:solidFill>
                <a:latin typeface="Proxima Nova"/>
                <a:ea typeface="Proxima Nova"/>
                <a:cs typeface="Proxima Nova"/>
                <a:sym typeface="Proxima Nova"/>
              </a:rPr>
              <a:t>Read the full review </a:t>
            </a:r>
            <a:r>
              <a:rPr lang="en" sz="1400" u="sng">
                <a:solidFill>
                  <a:schemeClr val="hlink"/>
                </a:solidFill>
                <a:latin typeface="Proxima Nova"/>
                <a:ea typeface="Proxima Nova"/>
                <a:cs typeface="Proxima Nova"/>
                <a:sym typeface="Proxima Nova"/>
                <a:hlinkClick r:id="rId3"/>
              </a:rPr>
              <a:t>here</a:t>
            </a:r>
            <a:endParaRPr sz="1400">
              <a:solidFill>
                <a:schemeClr val="dk1"/>
              </a:solidFill>
              <a:latin typeface="Proxima Nova"/>
              <a:ea typeface="Proxima Nova"/>
              <a:cs typeface="Proxima Nova"/>
              <a:sym typeface="Proxima Nova"/>
            </a:endParaRPr>
          </a:p>
        </p:txBody>
      </p:sp>
      <p:pic>
        <p:nvPicPr>
          <p:cNvPr id="73" name="Google Shape;73;p16"/>
          <p:cNvPicPr preferRelativeResize="0"/>
          <p:nvPr/>
        </p:nvPicPr>
        <p:blipFill>
          <a:blip r:embed="rId4">
            <a:alphaModFix/>
          </a:blip>
          <a:stretch>
            <a:fillRect/>
          </a:stretch>
        </p:blipFill>
        <p:spPr>
          <a:xfrm>
            <a:off x="5914825" y="1193950"/>
            <a:ext cx="3017697" cy="275560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2583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i="1" lang="en">
                <a:latin typeface="Comfortaa"/>
                <a:ea typeface="Comfortaa"/>
                <a:cs typeface="Comfortaa"/>
                <a:sym typeface="Comfortaa"/>
              </a:rPr>
              <a:t>SOMEONE</a:t>
            </a:r>
            <a:r>
              <a:rPr lang="en">
                <a:latin typeface="Comfortaa"/>
                <a:ea typeface="Comfortaa"/>
                <a:cs typeface="Comfortaa"/>
                <a:sym typeface="Comfortaa"/>
              </a:rPr>
              <a:t> by Lauren McCarthy</a:t>
            </a:r>
            <a:endParaRPr>
              <a:latin typeface="Comfortaa"/>
              <a:ea typeface="Comfortaa"/>
              <a:cs typeface="Comfortaa"/>
              <a:sym typeface="Comfortaa"/>
            </a:endParaRPr>
          </a:p>
        </p:txBody>
      </p:sp>
      <p:pic>
        <p:nvPicPr>
          <p:cNvPr id="79" name="Google Shape;79;p17"/>
          <p:cNvPicPr preferRelativeResize="0"/>
          <p:nvPr/>
        </p:nvPicPr>
        <p:blipFill>
          <a:blip r:embed="rId3">
            <a:alphaModFix/>
          </a:blip>
          <a:stretch>
            <a:fillRect/>
          </a:stretch>
        </p:blipFill>
        <p:spPr>
          <a:xfrm>
            <a:off x="311700" y="1206099"/>
            <a:ext cx="4881100" cy="3563199"/>
          </a:xfrm>
          <a:prstGeom prst="rect">
            <a:avLst/>
          </a:prstGeom>
          <a:noFill/>
          <a:ln>
            <a:noFill/>
          </a:ln>
        </p:spPr>
      </p:pic>
      <p:sp>
        <p:nvSpPr>
          <p:cNvPr id="80" name="Google Shape;80;p17"/>
          <p:cNvSpPr txBox="1"/>
          <p:nvPr/>
        </p:nvSpPr>
        <p:spPr>
          <a:xfrm>
            <a:off x="5388675" y="1214450"/>
            <a:ext cx="3443700" cy="3563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i="1" lang="en">
                <a:solidFill>
                  <a:schemeClr val="dk1"/>
                </a:solidFill>
                <a:latin typeface="Oswald"/>
                <a:ea typeface="Oswald"/>
                <a:cs typeface="Oswald"/>
                <a:sym typeface="Oswald"/>
              </a:rPr>
              <a:t>Toby Pannone </a:t>
            </a:r>
            <a:endParaRPr i="1">
              <a:solidFill>
                <a:schemeClr val="dk1"/>
              </a:solidFill>
              <a:latin typeface="Oswald"/>
              <a:ea typeface="Oswald"/>
              <a:cs typeface="Oswald"/>
              <a:sym typeface="Oswald"/>
            </a:endParaRPr>
          </a:p>
          <a:p>
            <a:pPr indent="0" lvl="0" marL="0" rtl="0" algn="l">
              <a:lnSpc>
                <a:spcPct val="115000"/>
              </a:lnSpc>
              <a:spcBef>
                <a:spcPts val="0"/>
              </a:spcBef>
              <a:spcAft>
                <a:spcPts val="0"/>
              </a:spcAft>
              <a:buNone/>
            </a:pPr>
            <a:r>
              <a:t/>
            </a:r>
            <a:endParaRPr i="1">
              <a:solidFill>
                <a:schemeClr val="dk1"/>
              </a:solidFill>
              <a:latin typeface="Oswald"/>
              <a:ea typeface="Oswald"/>
              <a:cs typeface="Oswald"/>
              <a:sym typeface="Oswald"/>
            </a:endParaRPr>
          </a:p>
          <a:p>
            <a:pPr indent="0" lvl="0" marL="0" rtl="0" algn="l">
              <a:lnSpc>
                <a:spcPct val="115000"/>
              </a:lnSpc>
              <a:spcBef>
                <a:spcPts val="0"/>
              </a:spcBef>
              <a:spcAft>
                <a:spcPts val="0"/>
              </a:spcAft>
              <a:buClr>
                <a:schemeClr val="dk1"/>
              </a:buClr>
              <a:buSzPts val="1100"/>
              <a:buFont typeface="Arial"/>
              <a:buNone/>
            </a:pPr>
            <a:r>
              <a:rPr i="1" lang="en" sz="1800">
                <a:solidFill>
                  <a:schemeClr val="dk1"/>
                </a:solidFill>
                <a:latin typeface="Oswald"/>
                <a:ea typeface="Oswald"/>
                <a:cs typeface="Oswald"/>
                <a:sym typeface="Oswald"/>
              </a:rPr>
              <a:t>“Every little bit of information can be used to create a digital profile of us for advertisers, and I was aware of that when voice-typing and clicking on ads.”</a:t>
            </a:r>
            <a:endParaRPr i="1" sz="1800">
              <a:solidFill>
                <a:schemeClr val="dk1"/>
              </a:solidFill>
              <a:latin typeface="Oswald"/>
              <a:ea typeface="Oswald"/>
              <a:cs typeface="Oswald"/>
              <a:sym typeface="Oswald"/>
            </a:endParaRPr>
          </a:p>
          <a:p>
            <a:pPr indent="0" lvl="0" marL="0" rtl="0" algn="l">
              <a:lnSpc>
                <a:spcPct val="115000"/>
              </a:lnSpc>
              <a:spcBef>
                <a:spcPts val="0"/>
              </a:spcBef>
              <a:spcAft>
                <a:spcPts val="0"/>
              </a:spcAft>
              <a:buClr>
                <a:schemeClr val="dk1"/>
              </a:buClr>
              <a:buSzPts val="1100"/>
              <a:buFont typeface="Arial"/>
              <a:buNone/>
            </a:pPr>
            <a:r>
              <a:t/>
            </a:r>
            <a:endParaRPr i="1" sz="1800">
              <a:solidFill>
                <a:schemeClr val="dk1"/>
              </a:solidFill>
              <a:latin typeface="Oswald"/>
              <a:ea typeface="Oswald"/>
              <a:cs typeface="Oswald"/>
              <a:sym typeface="Oswald"/>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Oswald"/>
                <a:ea typeface="Oswald"/>
                <a:cs typeface="Oswald"/>
                <a:sym typeface="Oswald"/>
              </a:rPr>
              <a:t>Read the full review </a:t>
            </a:r>
            <a:r>
              <a:rPr lang="en" u="sng">
                <a:solidFill>
                  <a:schemeClr val="hlink"/>
                </a:solidFill>
                <a:latin typeface="Oswald"/>
                <a:ea typeface="Oswald"/>
                <a:cs typeface="Oswald"/>
                <a:sym typeface="Oswald"/>
                <a:hlinkClick r:id="rId4"/>
              </a:rPr>
              <a:t>here</a:t>
            </a:r>
            <a:endParaRPr>
              <a:solidFill>
                <a:schemeClr val="dk1"/>
              </a:solidFill>
              <a:latin typeface="Oswald"/>
              <a:ea typeface="Oswald"/>
              <a:cs typeface="Oswald"/>
              <a:sym typeface="Oswa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latin typeface="Proxima Nova"/>
                <a:ea typeface="Proxima Nova"/>
                <a:cs typeface="Proxima Nova"/>
                <a:sym typeface="Proxima Nova"/>
              </a:rPr>
              <a:t>SHE WHO SEES THE UNKNOWN: The Laughing Snake</a:t>
            </a:r>
            <a:endParaRPr sz="2400">
              <a:latin typeface="Proxima Nova"/>
              <a:ea typeface="Proxima Nova"/>
              <a:cs typeface="Proxima Nova"/>
              <a:sym typeface="Proxima Nova"/>
            </a:endParaRPr>
          </a:p>
        </p:txBody>
      </p:sp>
      <p:sp>
        <p:nvSpPr>
          <p:cNvPr id="86" name="Google Shape;86;p18"/>
          <p:cNvSpPr txBox="1"/>
          <p:nvPr/>
        </p:nvSpPr>
        <p:spPr>
          <a:xfrm>
            <a:off x="474650" y="1074950"/>
            <a:ext cx="4481100" cy="3783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Mauricio Bejarano</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b="1" i="1" lang="en">
                <a:solidFill>
                  <a:schemeClr val="dk1"/>
                </a:solidFill>
                <a:latin typeface="Proxima Nova"/>
                <a:ea typeface="Proxima Nova"/>
                <a:cs typeface="Proxima Nova"/>
                <a:sym typeface="Proxima Nova"/>
              </a:rPr>
              <a:t>“...it made me feel as if I was either in Total Recall &amp; the Matrix with some elements of horror added in.”</a:t>
            </a:r>
            <a:endParaRPr b="1" i="1">
              <a:solidFill>
                <a:schemeClr val="dk1"/>
              </a:solidFill>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rPr b="1" i="1" lang="en">
                <a:solidFill>
                  <a:schemeClr val="dk1"/>
                </a:solidFill>
                <a:latin typeface="Proxima Nova"/>
                <a:ea typeface="Proxima Nova"/>
                <a:cs typeface="Proxima Nova"/>
                <a:sym typeface="Proxima Nova"/>
              </a:rPr>
              <a:t>“...the Laughing Snake and her origins as well as others that don’t specifically involve the snake but that explore sexual oppression.”</a:t>
            </a:r>
            <a:endParaRPr b="1" i="1">
              <a:solidFill>
                <a:schemeClr val="dk1"/>
              </a:solidFill>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rPr b="1" i="1" lang="en">
                <a:solidFill>
                  <a:schemeClr val="dk1"/>
                </a:solidFill>
                <a:latin typeface="Proxima Nova"/>
                <a:ea typeface="Proxima Nova"/>
                <a:cs typeface="Proxima Nova"/>
                <a:sym typeface="Proxima Nova"/>
              </a:rPr>
              <a:t>“..stringent religious policies imposed on women in the middle east…”</a:t>
            </a:r>
            <a:endParaRPr b="1" i="1">
              <a:solidFill>
                <a:schemeClr val="dk1"/>
              </a:solidFill>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rPr b="1" i="1" lang="en">
                <a:solidFill>
                  <a:schemeClr val="dk1"/>
                </a:solidFill>
                <a:latin typeface="Proxima Nova"/>
                <a:ea typeface="Proxima Nova"/>
                <a:cs typeface="Proxima Nova"/>
                <a:sym typeface="Proxima Nova"/>
              </a:rPr>
              <a:t>“...this work is a disturbing portrayal of misogyny and religious oppression towards females and the chance to change these positions with references to an equally disturbing mythological being.”</a:t>
            </a:r>
            <a:endParaRPr b="1" i="1">
              <a:solidFill>
                <a:schemeClr val="dk1"/>
              </a:solidFill>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t/>
            </a:r>
            <a:endParaRPr b="1" i="1">
              <a:solidFill>
                <a:schemeClr val="dk1"/>
              </a:solidFill>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Proxima Nova"/>
                <a:ea typeface="Proxima Nova"/>
                <a:cs typeface="Proxima Nova"/>
                <a:sym typeface="Proxima Nova"/>
              </a:rPr>
              <a:t>Read the full review </a:t>
            </a:r>
            <a:r>
              <a:rPr lang="en" u="sng">
                <a:solidFill>
                  <a:schemeClr val="hlink"/>
                </a:solidFill>
                <a:latin typeface="Proxima Nova"/>
                <a:ea typeface="Proxima Nova"/>
                <a:cs typeface="Proxima Nova"/>
                <a:sym typeface="Proxima Nova"/>
                <a:hlinkClick r:id="rId3"/>
              </a:rPr>
              <a:t>here</a:t>
            </a:r>
            <a:endParaRPr>
              <a:solidFill>
                <a:schemeClr val="dk1"/>
              </a:solidFill>
              <a:latin typeface="Proxima Nova"/>
              <a:ea typeface="Proxima Nova"/>
              <a:cs typeface="Proxima Nova"/>
              <a:sym typeface="Proxima Nova"/>
            </a:endParaRPr>
          </a:p>
        </p:txBody>
      </p:sp>
      <p:pic>
        <p:nvPicPr>
          <p:cNvPr id="87" name="Google Shape;87;p18"/>
          <p:cNvPicPr preferRelativeResize="0"/>
          <p:nvPr/>
        </p:nvPicPr>
        <p:blipFill>
          <a:blip r:embed="rId4">
            <a:alphaModFix/>
          </a:blip>
          <a:stretch>
            <a:fillRect/>
          </a:stretch>
        </p:blipFill>
        <p:spPr>
          <a:xfrm>
            <a:off x="5108150" y="1510300"/>
            <a:ext cx="3883450" cy="29125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91" name="Shape 91"/>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20"/>
          <p:cNvSpPr txBox="1"/>
          <p:nvPr>
            <p:ph type="title"/>
          </p:nvPr>
        </p:nvSpPr>
        <p:spPr>
          <a:xfrm>
            <a:off x="156150" y="2169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i="1" lang="en"/>
              <a:t>PROGRAMMED</a:t>
            </a:r>
            <a:r>
              <a:rPr lang="en"/>
              <a:t> @ THE WHITNEY MUSEUM</a:t>
            </a:r>
            <a:endParaRPr/>
          </a:p>
        </p:txBody>
      </p:sp>
      <p:sp>
        <p:nvSpPr>
          <p:cNvPr id="97" name="Google Shape;97;p20"/>
          <p:cNvSpPr txBox="1"/>
          <p:nvPr>
            <p:ph idx="1" type="body"/>
          </p:nvPr>
        </p:nvSpPr>
        <p:spPr>
          <a:xfrm>
            <a:off x="201763" y="946463"/>
            <a:ext cx="5108400" cy="869700"/>
          </a:xfrm>
          <a:prstGeom prst="rect">
            <a:avLst/>
          </a:prstGeom>
        </p:spPr>
        <p:txBody>
          <a:bodyPr anchorCtr="0" anchor="t" bIns="91425" lIns="91425" spcFirstLastPara="1" rIns="91425" wrap="square" tIns="91425">
            <a:noAutofit/>
          </a:bodyPr>
          <a:lstStyle/>
          <a:p>
            <a:pPr indent="0" lvl="0" marL="0" rtl="0" algn="l">
              <a:lnSpc>
                <a:spcPct val="92000"/>
              </a:lnSpc>
              <a:spcBef>
                <a:spcPts val="0"/>
              </a:spcBef>
              <a:spcAft>
                <a:spcPts val="0"/>
              </a:spcAft>
              <a:buClr>
                <a:schemeClr val="dk1"/>
              </a:buClr>
              <a:buSzPts val="1100"/>
              <a:buFont typeface="Arial"/>
              <a:buNone/>
            </a:pPr>
            <a:r>
              <a:rPr i="1" lang="en" sz="1200">
                <a:solidFill>
                  <a:schemeClr val="dk1"/>
                </a:solidFill>
              </a:rPr>
              <a:t>Programmed: Rules, Codes, and Choreographies in Art, 1965–2018</a:t>
            </a:r>
            <a:r>
              <a:rPr lang="en" sz="1200">
                <a:solidFill>
                  <a:schemeClr val="dk1"/>
                </a:solidFill>
              </a:rPr>
              <a:t>, an exploration of art that was created using computer programs, hence the title. The collection inherently speaks to the immense effect that modern technology has on our lives.</a:t>
            </a:r>
            <a:endParaRPr sz="1200">
              <a:solidFill>
                <a:schemeClr val="dk1"/>
              </a:solidFill>
            </a:endParaRPr>
          </a:p>
          <a:p>
            <a:pPr indent="0" lvl="0" marL="0" rtl="0" algn="l">
              <a:spcBef>
                <a:spcPts val="0"/>
              </a:spcBef>
              <a:spcAft>
                <a:spcPts val="1600"/>
              </a:spcAft>
              <a:buNone/>
            </a:pPr>
            <a:r>
              <a:t/>
            </a:r>
            <a:endParaRPr/>
          </a:p>
        </p:txBody>
      </p:sp>
      <p:pic>
        <p:nvPicPr>
          <p:cNvPr id="98" name="Google Shape;98;p20"/>
          <p:cNvPicPr preferRelativeResize="0"/>
          <p:nvPr/>
        </p:nvPicPr>
        <p:blipFill>
          <a:blip r:embed="rId3">
            <a:alphaModFix/>
          </a:blip>
          <a:stretch>
            <a:fillRect/>
          </a:stretch>
        </p:blipFill>
        <p:spPr>
          <a:xfrm>
            <a:off x="5766429" y="868350"/>
            <a:ext cx="2993269" cy="3991025"/>
          </a:xfrm>
          <a:prstGeom prst="rect">
            <a:avLst/>
          </a:prstGeom>
          <a:noFill/>
          <a:ln>
            <a:noFill/>
          </a:ln>
        </p:spPr>
      </p:pic>
      <p:pic>
        <p:nvPicPr>
          <p:cNvPr id="99" name="Google Shape;99;p20"/>
          <p:cNvPicPr preferRelativeResize="0"/>
          <p:nvPr/>
        </p:nvPicPr>
        <p:blipFill>
          <a:blip r:embed="rId4">
            <a:alphaModFix/>
          </a:blip>
          <a:stretch>
            <a:fillRect/>
          </a:stretch>
        </p:blipFill>
        <p:spPr>
          <a:xfrm>
            <a:off x="337838" y="2042850"/>
            <a:ext cx="3755364" cy="2816523"/>
          </a:xfrm>
          <a:prstGeom prst="rect">
            <a:avLst/>
          </a:prstGeom>
          <a:noFill/>
          <a:ln>
            <a:noFill/>
          </a:ln>
        </p:spPr>
      </p:pic>
      <p:sp>
        <p:nvSpPr>
          <p:cNvPr id="100" name="Google Shape;100;p20"/>
          <p:cNvSpPr txBox="1"/>
          <p:nvPr/>
        </p:nvSpPr>
        <p:spPr>
          <a:xfrm rot="-5400000">
            <a:off x="4805275" y="3876875"/>
            <a:ext cx="1716000" cy="40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Proxima Nova"/>
                <a:ea typeface="Proxima Nova"/>
                <a:cs typeface="Proxima Nova"/>
                <a:sym typeface="Proxima Nova"/>
              </a:rPr>
              <a:t>Drawing  by Max</a:t>
            </a:r>
            <a:endParaRPr sz="1200">
              <a:latin typeface="Proxima Nova"/>
              <a:ea typeface="Proxima Nova"/>
              <a:cs typeface="Proxima Nova"/>
              <a:sym typeface="Proxima Nova"/>
            </a:endParaRPr>
          </a:p>
        </p:txBody>
      </p:sp>
      <p:sp>
        <p:nvSpPr>
          <p:cNvPr id="101" name="Google Shape;101;p20"/>
          <p:cNvSpPr txBox="1"/>
          <p:nvPr/>
        </p:nvSpPr>
        <p:spPr>
          <a:xfrm rot="5400000">
            <a:off x="3096400" y="3763325"/>
            <a:ext cx="2379600" cy="272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200">
                <a:latin typeface="Proxima Nova"/>
                <a:ea typeface="Proxima Nova"/>
                <a:cs typeface="Proxima Nova"/>
                <a:sym typeface="Proxima Nova"/>
              </a:rPr>
              <a:t>Fin de Siecle </a:t>
            </a:r>
            <a:r>
              <a:rPr lang="en" sz="1200">
                <a:latin typeface="Proxima Nova"/>
                <a:ea typeface="Proxima Nova"/>
                <a:cs typeface="Proxima Nova"/>
                <a:sym typeface="Proxima Nova"/>
              </a:rPr>
              <a:t>by Nam Jun Paik</a:t>
            </a:r>
            <a:endParaRPr sz="1200">
              <a:latin typeface="Proxima Nova"/>
              <a:ea typeface="Proxima Nova"/>
              <a:cs typeface="Proxima Nova"/>
              <a:sym typeface="Proxima Nov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05" name="Shape 105"/>
        <p:cNvGrpSpPr/>
        <p:nvPr/>
      </p:nvGrpSpPr>
      <p:grpSpPr>
        <a:xfrm>
          <a:off x="0" y="0"/>
          <a:ext cx="0" cy="0"/>
          <a:chOff x="0" y="0"/>
          <a:chExt cx="0" cy="0"/>
        </a:xfrm>
      </p:grpSpPr>
      <p:sp>
        <p:nvSpPr>
          <p:cNvPr id="106" name="Google Shape;106;p21"/>
          <p:cNvSpPr txBox="1"/>
          <p:nvPr>
            <p:ph idx="1" type="body"/>
          </p:nvPr>
        </p:nvSpPr>
        <p:spPr>
          <a:xfrm>
            <a:off x="311700" y="1152475"/>
            <a:ext cx="42603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i="1" lang="en" sz="1400">
                <a:solidFill>
                  <a:schemeClr val="dk1"/>
                </a:solidFill>
                <a:highlight>
                  <a:srgbClr val="F3F3F3"/>
                </a:highlight>
                <a:latin typeface="Nunito"/>
                <a:ea typeface="Nunito"/>
                <a:cs typeface="Nunito"/>
                <a:sym typeface="Nunito"/>
              </a:rPr>
              <a:t>Mariia </a:t>
            </a:r>
            <a:r>
              <a:rPr i="1" lang="en" sz="1400">
                <a:solidFill>
                  <a:srgbClr val="202124"/>
                </a:solidFill>
                <a:highlight>
                  <a:srgbClr val="F3F3F3"/>
                </a:highlight>
                <a:latin typeface="Nunito"/>
                <a:ea typeface="Nunito"/>
                <a:cs typeface="Nunito"/>
                <a:sym typeface="Nunito"/>
              </a:rPr>
              <a:t>Cherkashyna</a:t>
            </a:r>
            <a:endParaRPr i="1" sz="1400">
              <a:solidFill>
                <a:srgbClr val="202124"/>
              </a:solidFill>
              <a:highlight>
                <a:srgbClr val="F3F3F3"/>
              </a:highlight>
              <a:latin typeface="Nunito"/>
              <a:ea typeface="Nunito"/>
              <a:cs typeface="Nunito"/>
              <a:sym typeface="Nunito"/>
            </a:endParaRPr>
          </a:p>
          <a:p>
            <a:pPr indent="0" lvl="0" marL="0" rtl="0" algn="l">
              <a:spcBef>
                <a:spcPts val="0"/>
              </a:spcBef>
              <a:spcAft>
                <a:spcPts val="0"/>
              </a:spcAft>
              <a:buNone/>
            </a:pPr>
            <a:r>
              <a:t/>
            </a:r>
            <a:endParaRPr b="1" i="1" sz="1400">
              <a:solidFill>
                <a:schemeClr val="dk1"/>
              </a:solidFill>
              <a:highlight>
                <a:srgbClr val="F3F3F3"/>
              </a:highlight>
              <a:latin typeface="Nunito"/>
              <a:ea typeface="Nunito"/>
              <a:cs typeface="Nunito"/>
              <a:sym typeface="Nunito"/>
            </a:endParaRPr>
          </a:p>
          <a:p>
            <a:pPr indent="0" lvl="0" marL="0" rtl="0" algn="l">
              <a:spcBef>
                <a:spcPts val="0"/>
              </a:spcBef>
              <a:spcAft>
                <a:spcPts val="0"/>
              </a:spcAft>
              <a:buNone/>
            </a:pPr>
            <a:r>
              <a:t/>
            </a:r>
            <a:endParaRPr b="1" i="1" sz="1400">
              <a:solidFill>
                <a:schemeClr val="dk1"/>
              </a:solidFill>
              <a:highlight>
                <a:srgbClr val="F3F3F3"/>
              </a:highlight>
              <a:latin typeface="Nunito"/>
              <a:ea typeface="Nunito"/>
              <a:cs typeface="Nunito"/>
              <a:sym typeface="Nunito"/>
            </a:endParaRPr>
          </a:p>
          <a:p>
            <a:pPr indent="0" lvl="0" marL="0" rtl="0" algn="l">
              <a:spcBef>
                <a:spcPts val="0"/>
              </a:spcBef>
              <a:spcAft>
                <a:spcPts val="0"/>
              </a:spcAft>
              <a:buNone/>
            </a:pPr>
            <a:r>
              <a:rPr b="1" i="1" lang="en" sz="1400">
                <a:solidFill>
                  <a:schemeClr val="dk1"/>
                </a:solidFill>
                <a:highlight>
                  <a:srgbClr val="F3F3F3"/>
                </a:highlight>
                <a:latin typeface="Nunito"/>
                <a:ea typeface="Nunito"/>
                <a:cs typeface="Nunito"/>
                <a:sym typeface="Nunito"/>
              </a:rPr>
              <a:t>All together, the exhibition with the artwork creates a mood of “partying” and confusion at the same time - at the first view it reminds of fun and carelessness, while thinking deeper it reveals that people inside of the TV and outside of it do not know what to do, how to act and which ideas to pursue.</a:t>
            </a:r>
            <a:endParaRPr b="1" i="1" sz="1400">
              <a:solidFill>
                <a:schemeClr val="dk1"/>
              </a:solidFill>
              <a:highlight>
                <a:srgbClr val="F3F3F3"/>
              </a:highlight>
              <a:latin typeface="Nunito"/>
              <a:ea typeface="Nunito"/>
              <a:cs typeface="Nunito"/>
              <a:sym typeface="Nunito"/>
            </a:endParaRPr>
          </a:p>
          <a:p>
            <a:pPr indent="0" lvl="0" marL="0" rtl="0" algn="l">
              <a:spcBef>
                <a:spcPts val="0"/>
              </a:spcBef>
              <a:spcAft>
                <a:spcPts val="0"/>
              </a:spcAft>
              <a:buNone/>
            </a:pPr>
            <a:r>
              <a:t/>
            </a:r>
            <a:endParaRPr b="1" i="1" sz="1400">
              <a:solidFill>
                <a:schemeClr val="dk1"/>
              </a:solidFill>
              <a:highlight>
                <a:srgbClr val="F3F3F3"/>
              </a:highlight>
              <a:latin typeface="Nunito"/>
              <a:ea typeface="Nunito"/>
              <a:cs typeface="Nunito"/>
              <a:sym typeface="Nunito"/>
            </a:endParaRPr>
          </a:p>
          <a:p>
            <a:pPr indent="0" lvl="0" marL="0" rtl="0" algn="l">
              <a:spcBef>
                <a:spcPts val="0"/>
              </a:spcBef>
              <a:spcAft>
                <a:spcPts val="0"/>
              </a:spcAft>
              <a:buClr>
                <a:schemeClr val="dk1"/>
              </a:buClr>
              <a:buSzPts val="1100"/>
              <a:buFont typeface="Arial"/>
              <a:buNone/>
            </a:pPr>
            <a:r>
              <a:rPr lang="en" sz="1400">
                <a:solidFill>
                  <a:schemeClr val="dk1"/>
                </a:solidFill>
                <a:highlight>
                  <a:srgbClr val="F3F3F3"/>
                </a:highlight>
                <a:latin typeface="Nunito"/>
                <a:ea typeface="Nunito"/>
                <a:cs typeface="Nunito"/>
                <a:sym typeface="Nunito"/>
              </a:rPr>
              <a:t>Read the full review </a:t>
            </a:r>
            <a:r>
              <a:rPr lang="en" sz="1400" u="sng">
                <a:solidFill>
                  <a:schemeClr val="hlink"/>
                </a:solidFill>
                <a:highlight>
                  <a:srgbClr val="F3F3F3"/>
                </a:highlight>
                <a:latin typeface="Nunito"/>
                <a:ea typeface="Nunito"/>
                <a:cs typeface="Nunito"/>
                <a:sym typeface="Nunito"/>
                <a:hlinkClick r:id="rId4"/>
              </a:rPr>
              <a:t>here</a:t>
            </a:r>
            <a:endParaRPr sz="1400">
              <a:solidFill>
                <a:schemeClr val="dk1"/>
              </a:solidFill>
              <a:highlight>
                <a:srgbClr val="F3F3F3"/>
              </a:highlight>
              <a:latin typeface="Nunito"/>
              <a:ea typeface="Nunito"/>
              <a:cs typeface="Nunito"/>
              <a:sym typeface="Nunito"/>
            </a:endParaRPr>
          </a:p>
          <a:p>
            <a:pPr indent="0" lvl="0" marL="0" rtl="0" algn="l">
              <a:spcBef>
                <a:spcPts val="0"/>
              </a:spcBef>
              <a:spcAft>
                <a:spcPts val="1600"/>
              </a:spcAft>
              <a:buNone/>
            </a:pPr>
            <a:r>
              <a:t/>
            </a:r>
            <a:endParaRPr b="1" i="1" sz="1400">
              <a:highlight>
                <a:srgbClr val="F3F3F3"/>
              </a:highlight>
              <a:latin typeface="Nunito"/>
              <a:ea typeface="Nunito"/>
              <a:cs typeface="Nunito"/>
              <a:sym typeface="Nunito"/>
            </a:endParaRPr>
          </a:p>
        </p:txBody>
      </p:sp>
      <p:pic>
        <p:nvPicPr>
          <p:cNvPr id="107" name="Google Shape;107;p21"/>
          <p:cNvPicPr preferRelativeResize="0"/>
          <p:nvPr/>
        </p:nvPicPr>
        <p:blipFill>
          <a:blip r:embed="rId5">
            <a:alphaModFix/>
          </a:blip>
          <a:stretch>
            <a:fillRect/>
          </a:stretch>
        </p:blipFill>
        <p:spPr>
          <a:xfrm>
            <a:off x="4860475" y="1152475"/>
            <a:ext cx="3048000" cy="30289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