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Koulen" charset="1" panose="02000500000000000000"/>
      <p:regular r:id="rId24"/>
    </p:embeddedFont>
    <p:embeddedFont>
      <p:font typeface="Rubik" charset="1" panose="00000000000000000000"/>
      <p:regular r:id="rId25"/>
    </p:embeddedFont>
    <p:embeddedFont>
      <p:font typeface="Arial Bold" charset="1" panose="020B0704020202020204"/>
      <p:regular r:id="rId26"/>
    </p:embeddedFont>
    <p:embeddedFont>
      <p:font typeface="Open Sans" charset="1" panose="020B0606030504020204"/>
      <p:regular r:id="rId27"/>
    </p:embeddedFont>
    <p:embeddedFont>
      <p:font typeface="Arial" charset="1" panose="020B0604020202020204"/>
      <p:regular r:id="rId28"/>
    </p:embeddedFont>
    <p:embeddedFont>
      <p:font typeface="Oswald" charset="1" panose="00000500000000000000"/>
      <p:regular r:id="rId29"/>
    </p:embeddedFont>
    <p:embeddedFont>
      <p:font typeface="Rubik Italics" charset="1" panose="00000000000000000000"/>
      <p:regular r:id="rId30"/>
    </p:embeddedFont>
    <p:embeddedFont>
      <p:font typeface="Rubik Light" charset="1" panose="00000400000000000000"/>
      <p:regular r:id="rId31"/>
    </p:embeddedFont>
    <p:embeddedFont>
      <p:font typeface="Rubik Bold" charset="1" panose="00000800000000000000"/>
      <p:regular r:id="rId32"/>
    </p:embeddedFont>
    <p:embeddedFont>
      <p:font typeface="Roboto Bold" charset="1" panose="02000000000000000000"/>
      <p:regular r:id="rId33"/>
    </p:embeddedFont>
    <p:embeddedFont>
      <p:font typeface="Roboto" charset="1" panose="02000000000000000000"/>
      <p:regular r:id="rId34"/>
    </p:embeddedFont>
    <p:embeddedFont>
      <p:font typeface="Georgia" charset="1" panose="02040502050405020303"/>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svg" Type="http://schemas.openxmlformats.org/officeDocument/2006/relationships/image"/><Relationship Id="rId4" Target="../media/image57.jpeg" Type="http://schemas.openxmlformats.org/officeDocument/2006/relationships/image"/><Relationship Id="rId5" Target="https://library.syracuse.edu/digital/guides/a/attica_prison.htm" TargetMode="External" Type="http://schemas.openxmlformats.org/officeDocument/2006/relationships/hyperlink"/><Relationship Id="rId6" Target="https://hoodmuseum.dartmouth.edu/news/2013/01/recent-acquisitions-faith-ringgold-peoples-flag-show-1970-and-united-states-attica-1971" TargetMode="External" Type="http://schemas.openxmlformats.org/officeDocument/2006/relationships/hyperlink"/><Relationship Id="rId7" Target="https://othercartographies.com/The-United-States-of-Attica" TargetMode="External" Type="http://schemas.openxmlformats.org/officeDocument/2006/relationships/hyperlink"/><Relationship Id="rId8" Target="https://www.npr.org/sections/codeswitch/2017/06/14/532667081/on-flag-day-remembering-the-red-black-and-green" TargetMode="External" Type="http://schemas.openxmlformats.org/officeDocument/2006/relationships/hyperlink"/><Relationship Id="rId9" Target="https://www.documentjournal.com/2019/02/20-years-later-united-states-of-attica-is-still-a-rallying-cry-for-prison-reform/"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5.png" Type="http://schemas.openxmlformats.org/officeDocument/2006/relationships/image"/><Relationship Id="rId11" Target="../media/image66.svg" Type="http://schemas.openxmlformats.org/officeDocument/2006/relationships/image"/><Relationship Id="rId12" Target="../media/image67.png" Type="http://schemas.openxmlformats.org/officeDocument/2006/relationships/image"/><Relationship Id="rId13" Target="../media/image68.svg" Type="http://schemas.openxmlformats.org/officeDocument/2006/relationships/image"/><Relationship Id="rId14" Target="https://en.wikipedia.org/wiki/Conceptual_art" TargetMode="External" Type="http://schemas.openxmlformats.org/officeDocument/2006/relationships/hyperlink"/><Relationship Id="rId15" Target="https://en.wikipedia.org/wiki/Performance_art" TargetMode="External" Type="http://schemas.openxmlformats.org/officeDocument/2006/relationships/hyperlink"/><Relationship Id="rId16" Target="https://en.wikipedia.org/wiki/Art_installation" TargetMode="External" Type="http://schemas.openxmlformats.org/officeDocument/2006/relationships/hyperlink"/><Relationship Id="rId17" Target="https://en.wikipedia.org/wiki/Conceptual_art" TargetMode="External" Type="http://schemas.openxmlformats.org/officeDocument/2006/relationships/hyperlink"/><Relationship Id="rId18" Target="https://en.wikipedia.org/wiki/Performance_art" TargetMode="External" Type="http://schemas.openxmlformats.org/officeDocument/2006/relationships/hyperlink"/><Relationship Id="rId19" Target="https://en.wikipedia.org/wiki/Art_installation" TargetMode="External" Type="http://schemas.openxmlformats.org/officeDocument/2006/relationships/hyperlink"/><Relationship Id="rId2" Target="../media/image58.png" Type="http://schemas.openxmlformats.org/officeDocument/2006/relationships/image"/><Relationship Id="rId20" Target="https://en.wikipedia.org/wiki/Diaspora" TargetMode="External" Type="http://schemas.openxmlformats.org/officeDocument/2006/relationships/hyperlink"/><Relationship Id="rId21" Target="https://en.wikipedia.org/wiki/Hybridity" TargetMode="External" Type="http://schemas.openxmlformats.org/officeDocument/2006/relationships/hyperlink"/><Relationship Id="rId22" Target="https://en.wikipedia.org/wiki/Diaspora" TargetMode="External" Type="http://schemas.openxmlformats.org/officeDocument/2006/relationships/hyperlink"/><Relationship Id="rId23" Target="https://en.wikipedia.org/wiki/Hybridity" TargetMode="External" Type="http://schemas.openxmlformats.org/officeDocument/2006/relationships/hyperlink"/><Relationship Id="rId3" Target="../media/image59.svg" Type="http://schemas.openxmlformats.org/officeDocument/2006/relationships/image"/><Relationship Id="rId4" Target="../media/image60.png" Type="http://schemas.openxmlformats.org/officeDocument/2006/relationships/image"/><Relationship Id="rId5" Target="../media/image61.svg" Type="http://schemas.openxmlformats.org/officeDocument/2006/relationships/image"/><Relationship Id="rId6" Target="../media/image41.png" Type="http://schemas.openxmlformats.org/officeDocument/2006/relationships/image"/><Relationship Id="rId7" Target="../media/image62.svg" Type="http://schemas.openxmlformats.org/officeDocument/2006/relationships/image"/><Relationship Id="rId8" Target="../media/image63.jpeg" Type="http://schemas.openxmlformats.org/officeDocument/2006/relationships/image"/><Relationship Id="rId9" Target="../media/image64.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69.png" Type="http://schemas.openxmlformats.org/officeDocument/2006/relationships/image"/><Relationship Id="rId5" Target="../media/image70.svg" Type="http://schemas.openxmlformats.org/officeDocument/2006/relationships/image"/><Relationship Id="rId6" Target="../media/image71.jpeg" Type="http://schemas.openxmlformats.org/officeDocument/2006/relationships/image"/><Relationship Id="rId7" Target="../media/image72.png" Type="http://schemas.openxmlformats.org/officeDocument/2006/relationships/image"/><Relationship Id="rId8" Target="../media/image73.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4.png" Type="http://schemas.openxmlformats.org/officeDocument/2006/relationships/image"/><Relationship Id="rId3" Target="../media/image75.svg" Type="http://schemas.openxmlformats.org/officeDocument/2006/relationships/image"/><Relationship Id="rId4" Target="../media/image7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svg" Type="http://schemas.openxmlformats.org/officeDocument/2006/relationships/image"/><Relationship Id="rId4" Target="../media/image79.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8.jpeg" Type="http://schemas.openxmlformats.org/officeDocument/2006/relationships/image"/><Relationship Id="rId2" Target="../media/image80.png" Type="http://schemas.openxmlformats.org/officeDocument/2006/relationships/image"/><Relationship Id="rId3" Target="../media/image81.svg" Type="http://schemas.openxmlformats.org/officeDocument/2006/relationships/image"/><Relationship Id="rId4" Target="../media/image82.png" Type="http://schemas.openxmlformats.org/officeDocument/2006/relationships/image"/><Relationship Id="rId5" Target="../media/image83.svg" Type="http://schemas.openxmlformats.org/officeDocument/2006/relationships/image"/><Relationship Id="rId6" Target="../media/image84.jpeg" Type="http://schemas.openxmlformats.org/officeDocument/2006/relationships/image"/><Relationship Id="rId7" Target="../media/image85.jpeg" Type="http://schemas.openxmlformats.org/officeDocument/2006/relationships/image"/><Relationship Id="rId8" Target="../media/image86.png" Type="http://schemas.openxmlformats.org/officeDocument/2006/relationships/image"/><Relationship Id="rId9" Target="../media/image87.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9.png" Type="http://schemas.openxmlformats.org/officeDocument/2006/relationships/image"/><Relationship Id="rId3" Target="../media/image90.svg" Type="http://schemas.openxmlformats.org/officeDocument/2006/relationships/image"/><Relationship Id="rId4" Target="../media/image91.png" Type="http://schemas.openxmlformats.org/officeDocument/2006/relationships/image"/><Relationship Id="rId5" Target="../media/image92.svg" Type="http://schemas.openxmlformats.org/officeDocument/2006/relationships/image"/><Relationship Id="rId6" Target="../media/image93.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94.png" Type="http://schemas.openxmlformats.org/officeDocument/2006/relationships/image"/><Relationship Id="rId5" Target="../media/image95.svg" Type="http://schemas.openxmlformats.org/officeDocument/2006/relationships/image"/><Relationship Id="rId6" Target="https://www.theguardian.com/travel/2017/jan/25/nights-at-the-museum-lock-ins-galleries-visitor-trapped-german-museum"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4.png" Type="http://schemas.openxmlformats.org/officeDocument/2006/relationships/image"/><Relationship Id="rId11" Target="../media/image105.svg" Type="http://schemas.openxmlformats.org/officeDocument/2006/relationships/image"/><Relationship Id="rId12" Target="../media/image106.png" Type="http://schemas.openxmlformats.org/officeDocument/2006/relationships/image"/><Relationship Id="rId13" Target="../media/image107.svg" Type="http://schemas.openxmlformats.org/officeDocument/2006/relationships/image"/><Relationship Id="rId14" Target="../media/image108.jpeg" Type="http://schemas.openxmlformats.org/officeDocument/2006/relationships/image"/><Relationship Id="rId15" Target="../media/image109.jpeg" Type="http://schemas.openxmlformats.org/officeDocument/2006/relationships/image"/><Relationship Id="rId16" Target="../media/image110.jpeg" Type="http://schemas.openxmlformats.org/officeDocument/2006/relationships/image"/><Relationship Id="rId17" Target="../media/image111.jpeg" Type="http://schemas.openxmlformats.org/officeDocument/2006/relationships/image"/><Relationship Id="rId2" Target="../media/image96.png" Type="http://schemas.openxmlformats.org/officeDocument/2006/relationships/image"/><Relationship Id="rId3" Target="../media/image97.svg" Type="http://schemas.openxmlformats.org/officeDocument/2006/relationships/image"/><Relationship Id="rId4" Target="../media/image98.png" Type="http://schemas.openxmlformats.org/officeDocument/2006/relationships/image"/><Relationship Id="rId5" Target="../media/image99.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102.png" Type="http://schemas.openxmlformats.org/officeDocument/2006/relationships/image"/><Relationship Id="rId9" Target="../media/image10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6.jpe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https://fjordreview.com/blogs/all/a-journey-of-healing"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https://www.sonispheric.net/the_gnawa_and_their_lila.htm"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2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svg" Type="http://schemas.openxmlformats.org/officeDocument/2006/relationships/image"/><Relationship Id="rId2" Target="../media/image10.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34.png" Type="http://schemas.openxmlformats.org/officeDocument/2006/relationships/image"/><Relationship Id="rId9" Target="../media/image3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png" Type="http://schemas.openxmlformats.org/officeDocument/2006/relationships/image"/><Relationship Id="rId12" Target="../media/image54.svg" Type="http://schemas.openxmlformats.org/officeDocument/2006/relationships/image"/><Relationship Id="rId2" Target="../media/image44.png" Type="http://schemas.openxmlformats.org/officeDocument/2006/relationships/image"/><Relationship Id="rId3" Target="../media/image45.svg" Type="http://schemas.openxmlformats.org/officeDocument/2006/relationships/image"/><Relationship Id="rId4" Target="../media/image46.jpeg" Type="http://schemas.openxmlformats.org/officeDocument/2006/relationships/image"/><Relationship Id="rId5" Target="../media/image47.png" Type="http://schemas.openxmlformats.org/officeDocument/2006/relationships/image"/><Relationship Id="rId6" Target="../media/image48.svg" Type="http://schemas.openxmlformats.org/officeDocument/2006/relationships/image"/><Relationship Id="rId7" Target="../media/image49.jpe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4"/>
            <a:stretch>
              <a:fillRect l="0" t="0" r="0" b="0"/>
            </a:stretch>
          </a:blipFill>
        </p:spPr>
      </p:sp>
      <p:sp>
        <p:nvSpPr>
          <p:cNvPr name="Freeform 4" id="4"/>
          <p:cNvSpPr/>
          <p:nvPr/>
        </p:nvSpPr>
        <p:spPr>
          <a:xfrm flipH="false" flipV="false" rot="0">
            <a:off x="623392" y="8235601"/>
            <a:ext cx="17041197" cy="1122007"/>
          </a:xfrm>
          <a:custGeom>
            <a:avLst/>
            <a:gdLst/>
            <a:ahLst/>
            <a:cxnLst/>
            <a:rect r="r" b="b" t="t" l="l"/>
            <a:pathLst>
              <a:path h="1122007" w="17041197">
                <a:moveTo>
                  <a:pt x="0" y="0"/>
                </a:moveTo>
                <a:lnTo>
                  <a:pt x="17041197" y="0"/>
                </a:lnTo>
                <a:lnTo>
                  <a:pt x="17041197" y="1122007"/>
                </a:lnTo>
                <a:lnTo>
                  <a:pt x="0" y="11220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439200" y="-127006"/>
            <a:ext cx="13253009" cy="3445002"/>
          </a:xfrm>
          <a:custGeom>
            <a:avLst/>
            <a:gdLst/>
            <a:ahLst/>
            <a:cxnLst/>
            <a:rect r="r" b="b" t="t" l="l"/>
            <a:pathLst>
              <a:path h="3445002" w="13253009">
                <a:moveTo>
                  <a:pt x="0" y="0"/>
                </a:moveTo>
                <a:lnTo>
                  <a:pt x="13253009" y="0"/>
                </a:lnTo>
                <a:lnTo>
                  <a:pt x="13253009" y="3445002"/>
                </a:lnTo>
                <a:lnTo>
                  <a:pt x="0" y="344500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3080004" y="5706408"/>
            <a:ext cx="11971401" cy="1641138"/>
          </a:xfrm>
          <a:custGeom>
            <a:avLst/>
            <a:gdLst/>
            <a:ahLst/>
            <a:cxnLst/>
            <a:rect r="r" b="b" t="t" l="l"/>
            <a:pathLst>
              <a:path h="1641138" w="11971401">
                <a:moveTo>
                  <a:pt x="0" y="0"/>
                </a:moveTo>
                <a:lnTo>
                  <a:pt x="11971401" y="0"/>
                </a:lnTo>
                <a:lnTo>
                  <a:pt x="11971401" y="1641139"/>
                </a:lnTo>
                <a:lnTo>
                  <a:pt x="0" y="164113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5253780" y="8259509"/>
            <a:ext cx="7920380" cy="928745"/>
          </a:xfrm>
          <a:prstGeom prst="rect">
            <a:avLst/>
          </a:prstGeom>
        </p:spPr>
        <p:txBody>
          <a:bodyPr anchor="t" rtlCol="false" tIns="0" lIns="0" bIns="0" rIns="0">
            <a:spAutoFit/>
          </a:bodyPr>
          <a:lstStyle/>
          <a:p>
            <a:pPr algn="l">
              <a:lnSpc>
                <a:spcPts val="6719"/>
              </a:lnSpc>
            </a:pPr>
            <a:r>
              <a:rPr lang="en-US" sz="4800">
                <a:solidFill>
                  <a:srgbClr val="FFFFFF"/>
                </a:solidFill>
                <a:latin typeface="Koulen"/>
                <a:ea typeface="Koulen"/>
                <a:cs typeface="Koulen"/>
                <a:sym typeface="Koulen"/>
              </a:rPr>
              <a:t>ATISHA / DEHNVER / HENRY / MARIAM</a:t>
            </a:r>
          </a:p>
        </p:txBody>
      </p:sp>
      <p:sp>
        <p:nvSpPr>
          <p:cNvPr name="TextBox 8" id="8"/>
          <p:cNvSpPr txBox="true"/>
          <p:nvPr/>
        </p:nvSpPr>
        <p:spPr>
          <a:xfrm rot="0">
            <a:off x="4439374" y="3410"/>
            <a:ext cx="9418587" cy="2739714"/>
          </a:xfrm>
          <a:prstGeom prst="rect">
            <a:avLst/>
          </a:prstGeom>
        </p:spPr>
        <p:txBody>
          <a:bodyPr anchor="t" rtlCol="false" tIns="0" lIns="0" bIns="0" rIns="0">
            <a:spAutoFit/>
          </a:bodyPr>
          <a:lstStyle/>
          <a:p>
            <a:pPr algn="ctr">
              <a:lnSpc>
                <a:spcPts val="12900"/>
              </a:lnSpc>
            </a:pPr>
            <a:r>
              <a:rPr lang="en-US" sz="12000">
                <a:solidFill>
                  <a:srgbClr val="CC0000"/>
                </a:solidFill>
                <a:latin typeface="Koulen"/>
                <a:ea typeface="Koulen"/>
                <a:cs typeface="Koulen"/>
                <a:sym typeface="Koulen"/>
              </a:rPr>
              <a:t>Multi-Arts TRaC</a:t>
            </a:r>
          </a:p>
          <a:p>
            <a:pPr algn="ctr">
              <a:lnSpc>
                <a:spcPts val="9532"/>
              </a:lnSpc>
            </a:pPr>
            <a:r>
              <a:rPr lang="en-US" sz="7200">
                <a:solidFill>
                  <a:srgbClr val="FFE599"/>
                </a:solidFill>
                <a:latin typeface="Koulen"/>
                <a:ea typeface="Koulen"/>
                <a:cs typeface="Koulen"/>
                <a:sym typeface="Koulen"/>
              </a:rPr>
              <a:t>Fall 2024</a:t>
            </a:r>
          </a:p>
        </p:txBody>
      </p:sp>
      <p:sp>
        <p:nvSpPr>
          <p:cNvPr name="TextBox 9" id="9"/>
          <p:cNvSpPr txBox="true"/>
          <p:nvPr/>
        </p:nvSpPr>
        <p:spPr>
          <a:xfrm rot="0">
            <a:off x="6609645" y="5830653"/>
            <a:ext cx="5002378" cy="1138504"/>
          </a:xfrm>
          <a:prstGeom prst="rect">
            <a:avLst/>
          </a:prstGeom>
        </p:spPr>
        <p:txBody>
          <a:bodyPr anchor="t" rtlCol="false" tIns="0" lIns="0" bIns="0" rIns="0">
            <a:spAutoFit/>
          </a:bodyPr>
          <a:lstStyle/>
          <a:p>
            <a:pPr algn="l">
              <a:lnSpc>
                <a:spcPts val="8119"/>
              </a:lnSpc>
            </a:pPr>
            <a:r>
              <a:rPr lang="en-US" sz="5800">
                <a:solidFill>
                  <a:srgbClr val="93C47D"/>
                </a:solidFill>
                <a:latin typeface="Koulen"/>
                <a:ea typeface="Koulen"/>
                <a:cs typeface="Koulen"/>
                <a:sym typeface="Koulen"/>
              </a:rPr>
              <a:t>@ HAUSER &amp; WIRTH</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FF00"/>
        </a:solidFill>
      </p:bgPr>
    </p:bg>
    <p:spTree>
      <p:nvGrpSpPr>
        <p:cNvPr id="1" name=""/>
        <p:cNvGrpSpPr/>
        <p:nvPr/>
      </p:nvGrpSpPr>
      <p:grpSpPr>
        <a:xfrm>
          <a:off x="0" y="0"/>
          <a:ext cx="0" cy="0"/>
          <a:chOff x="0" y="0"/>
          <a:chExt cx="0" cy="0"/>
        </a:xfrm>
      </p:grpSpPr>
      <p:sp>
        <p:nvSpPr>
          <p:cNvPr name="Freeform 2" id="2"/>
          <p:cNvSpPr/>
          <p:nvPr/>
        </p:nvSpPr>
        <p:spPr>
          <a:xfrm flipH="false" flipV="false" rot="0">
            <a:off x="39700" y="75400"/>
            <a:ext cx="18046141" cy="10194893"/>
          </a:xfrm>
          <a:custGeom>
            <a:avLst/>
            <a:gdLst/>
            <a:ahLst/>
            <a:cxnLst/>
            <a:rect r="r" b="b" t="t" l="l"/>
            <a:pathLst>
              <a:path h="10194893" w="18046141">
                <a:moveTo>
                  <a:pt x="0" y="0"/>
                </a:moveTo>
                <a:lnTo>
                  <a:pt x="18046141" y="0"/>
                </a:lnTo>
                <a:lnTo>
                  <a:pt x="18046141" y="10194893"/>
                </a:lnTo>
                <a:lnTo>
                  <a:pt x="0" y="101948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658955" y="253594"/>
            <a:ext cx="12299899" cy="9779794"/>
          </a:xfrm>
          <a:custGeom>
            <a:avLst/>
            <a:gdLst/>
            <a:ahLst/>
            <a:cxnLst/>
            <a:rect r="r" b="b" t="t" l="l"/>
            <a:pathLst>
              <a:path h="9779794" w="12299899">
                <a:moveTo>
                  <a:pt x="0" y="0"/>
                </a:moveTo>
                <a:lnTo>
                  <a:pt x="12299899" y="0"/>
                </a:lnTo>
                <a:lnTo>
                  <a:pt x="12299899" y="9779793"/>
                </a:lnTo>
                <a:lnTo>
                  <a:pt x="0" y="9779793"/>
                </a:lnTo>
                <a:lnTo>
                  <a:pt x="0" y="0"/>
                </a:lnTo>
                <a:close/>
              </a:path>
            </a:pathLst>
          </a:custGeom>
          <a:blipFill>
            <a:blip r:embed="rId4"/>
            <a:stretch>
              <a:fillRect l="-4719" t="-1659" r="-6790" b="-3529"/>
            </a:stretch>
          </a:blipFill>
        </p:spPr>
      </p:sp>
      <p:sp>
        <p:nvSpPr>
          <p:cNvPr name="TextBox 4" id="4"/>
          <p:cNvSpPr txBox="true"/>
          <p:nvPr/>
        </p:nvSpPr>
        <p:spPr>
          <a:xfrm rot="0">
            <a:off x="338157" y="758285"/>
            <a:ext cx="4100874" cy="445941"/>
          </a:xfrm>
          <a:prstGeom prst="rect">
            <a:avLst/>
          </a:prstGeom>
        </p:spPr>
        <p:txBody>
          <a:bodyPr anchor="t" rtlCol="false" tIns="0" lIns="0" bIns="0" rIns="0">
            <a:spAutoFit/>
          </a:bodyPr>
          <a:lstStyle/>
          <a:p>
            <a:pPr algn="l">
              <a:lnSpc>
                <a:spcPts val="2837"/>
              </a:lnSpc>
            </a:pPr>
            <a:r>
              <a:rPr lang="en-US" b="true" sz="4440">
                <a:solidFill>
                  <a:srgbClr val="212121"/>
                </a:solidFill>
                <a:latin typeface="Rubik Bold"/>
                <a:ea typeface="Rubik Bold"/>
                <a:cs typeface="Rubik Bold"/>
                <a:sym typeface="Rubik Bold"/>
              </a:rPr>
              <a:t>US OF ATTICA*</a:t>
            </a:r>
          </a:p>
        </p:txBody>
      </p:sp>
      <p:sp>
        <p:nvSpPr>
          <p:cNvPr name="TextBox 5" id="5"/>
          <p:cNvSpPr txBox="true"/>
          <p:nvPr/>
        </p:nvSpPr>
        <p:spPr>
          <a:xfrm rot="0">
            <a:off x="680180" y="1119054"/>
            <a:ext cx="71761" cy="556717"/>
          </a:xfrm>
          <a:prstGeom prst="rect">
            <a:avLst/>
          </a:prstGeom>
        </p:spPr>
        <p:txBody>
          <a:bodyPr anchor="t" rtlCol="false" tIns="0" lIns="0" bIns="0" rIns="0">
            <a:spAutoFit/>
          </a:bodyPr>
          <a:lstStyle/>
          <a:p>
            <a:pPr algn="l">
              <a:lnSpc>
                <a:spcPts val="5000"/>
              </a:lnSpc>
            </a:pPr>
            <a:r>
              <a:rPr lang="en-US" sz="2000">
                <a:solidFill>
                  <a:srgbClr val="212121"/>
                </a:solidFill>
                <a:latin typeface="Arial"/>
                <a:ea typeface="Arial"/>
                <a:cs typeface="Arial"/>
                <a:sym typeface="Arial"/>
              </a:rPr>
              <a:t> </a:t>
            </a:r>
          </a:p>
        </p:txBody>
      </p:sp>
      <p:sp>
        <p:nvSpPr>
          <p:cNvPr name="TextBox 6" id="6"/>
          <p:cNvSpPr txBox="true"/>
          <p:nvPr/>
        </p:nvSpPr>
        <p:spPr>
          <a:xfrm rot="0">
            <a:off x="468592" y="1338129"/>
            <a:ext cx="4881067" cy="337642"/>
          </a:xfrm>
          <a:prstGeom prst="rect">
            <a:avLst/>
          </a:prstGeom>
        </p:spPr>
        <p:txBody>
          <a:bodyPr anchor="t" rtlCol="false" tIns="0" lIns="0" bIns="0" rIns="0">
            <a:spAutoFit/>
          </a:bodyPr>
          <a:lstStyle/>
          <a:p>
            <a:pPr algn="l">
              <a:lnSpc>
                <a:spcPts val="2760"/>
              </a:lnSpc>
            </a:pPr>
            <a:r>
              <a:rPr lang="en-US" sz="2000">
                <a:solidFill>
                  <a:srgbClr val="212121"/>
                </a:solidFill>
                <a:latin typeface="Arial"/>
                <a:ea typeface="Arial"/>
                <a:cs typeface="Arial"/>
                <a:sym typeface="Arial"/>
              </a:rPr>
              <a:t>InSeptember 1971, half of Attica’s </a:t>
            </a:r>
          </a:p>
        </p:txBody>
      </p:sp>
      <p:sp>
        <p:nvSpPr>
          <p:cNvPr name="TextBox 7" id="7"/>
          <p:cNvSpPr txBox="true"/>
          <p:nvPr/>
        </p:nvSpPr>
        <p:spPr>
          <a:xfrm rot="0">
            <a:off x="468592" y="1688649"/>
            <a:ext cx="4902594" cy="8049082"/>
          </a:xfrm>
          <a:prstGeom prst="rect">
            <a:avLst/>
          </a:prstGeom>
        </p:spPr>
        <p:txBody>
          <a:bodyPr anchor="t" rtlCol="false" tIns="0" lIns="0" bIns="0" rIns="0">
            <a:spAutoFit/>
          </a:bodyPr>
          <a:lstStyle/>
          <a:p>
            <a:pPr algn="l">
              <a:lnSpc>
                <a:spcPts val="2760"/>
              </a:lnSpc>
            </a:pPr>
            <a:r>
              <a:rPr lang="en-US" sz="2000">
                <a:solidFill>
                  <a:srgbClr val="212121"/>
                </a:solidFill>
                <a:latin typeface="Arial"/>
                <a:ea typeface="Arial"/>
                <a:cs typeface="Arial"/>
                <a:sym typeface="Arial"/>
                <a:hlinkClick r:id="rId5" tooltip="https://library.syracuse.edu/digital/guides/a/attica_prison.htm"/>
              </a:rPr>
              <a:t>2,000-person incarcerated population</a:t>
            </a:r>
            <a:r>
              <a:rPr lang="en-US" sz="2000">
                <a:solidFill>
                  <a:srgbClr val="212121"/>
                </a:solidFill>
                <a:latin typeface="Arial"/>
                <a:ea typeface="Arial"/>
                <a:cs typeface="Arial"/>
                <a:sym typeface="Arial"/>
              </a:rPr>
              <a:t> took over the prison in a historic week-long uprising that ended in the massacre of 42 people. Artist and activist Faith Ringgold began </a:t>
            </a:r>
            <a:r>
              <a:rPr lang="en-US" sz="2000">
                <a:solidFill>
                  <a:srgbClr val="212121"/>
                </a:solidFill>
                <a:latin typeface="Arial"/>
                <a:ea typeface="Arial"/>
                <a:cs typeface="Arial"/>
                <a:sym typeface="Arial"/>
                <a:hlinkClick r:id="rId6" tooltip="https://hoodmuseum.dartmouth.edu/news/2013/01/recent-acquisitions-faith-ringgold-peoples-flag-show-1970-and-united-states-attica-1971"/>
              </a:rPr>
              <a:t>researching and crafting</a:t>
            </a:r>
            <a:r>
              <a:rPr lang="en-US" sz="2000">
                <a:solidFill>
                  <a:srgbClr val="212121"/>
                </a:solidFill>
                <a:latin typeface="Arial"/>
                <a:ea typeface="Arial"/>
                <a:cs typeface="Arial"/>
                <a:sym typeface="Arial"/>
              </a:rPr>
              <a:t> her next piece immediately. By 1972, it was complete: the </a:t>
            </a:r>
            <a:r>
              <a:rPr lang="en-US" sz="2000">
                <a:solidFill>
                  <a:srgbClr val="212121"/>
                </a:solidFill>
                <a:latin typeface="Arial"/>
                <a:ea typeface="Arial"/>
                <a:cs typeface="Arial"/>
                <a:sym typeface="Arial"/>
                <a:hlinkClick r:id="rId7" tooltip="https://othercartographies.com/The-United-States-of-Attica"/>
              </a:rPr>
              <a:t>United States of Attica.</a:t>
            </a:r>
            <a:r>
              <a:rPr lang="en-US" sz="2000">
                <a:solidFill>
                  <a:srgbClr val="212121"/>
                </a:solidFill>
                <a:latin typeface="Arial"/>
                <a:ea typeface="Arial"/>
                <a:cs typeface="Arial"/>
                <a:sym typeface="Arial"/>
              </a:rPr>
              <a:t> Instead of the flag’s red, white, and blue, Ringgold’s map uses a </a:t>
            </a:r>
            <a:r>
              <a:rPr lang="en-US" sz="2000">
                <a:solidFill>
                  <a:srgbClr val="212121"/>
                </a:solidFill>
                <a:latin typeface="Arial"/>
                <a:ea typeface="Arial"/>
                <a:cs typeface="Arial"/>
                <a:sym typeface="Arial"/>
                <a:hlinkClick r:id="rId8" tooltip="https://www.npr.org/sections/codeswitch/2017/06/14/532667081/on-flag-day-remembering-the-red-black-and-green"/>
              </a:rPr>
              <a:t>Pan-African palette</a:t>
            </a:r>
            <a:r>
              <a:rPr lang="en-US" sz="2000">
                <a:solidFill>
                  <a:srgbClr val="212121"/>
                </a:solidFill>
                <a:latin typeface="Arial"/>
                <a:ea typeface="Arial"/>
                <a:cs typeface="Arial"/>
                <a:sym typeface="Arial"/>
              </a:rPr>
              <a:t> of red, black, and green. Instead of marking towns and cities, she painstakingly inscribed </a:t>
            </a:r>
            <a:r>
              <a:rPr lang="en-US" sz="2000">
                <a:solidFill>
                  <a:srgbClr val="212121"/>
                </a:solidFill>
                <a:latin typeface="Arial"/>
                <a:ea typeface="Arial"/>
                <a:cs typeface="Arial"/>
                <a:sym typeface="Arial"/>
                <a:hlinkClick r:id="rId9" tooltip="https://www.documentjournal.com/2019/02/20-years-later-united-states-of-attica-is-still-a-rallying-cry-for-prison-reform/"/>
              </a:rPr>
              <a:t>events of anti-Black and colonial violence</a:t>
            </a:r>
            <a:r>
              <a:rPr lang="en-US" sz="2000">
                <a:solidFill>
                  <a:srgbClr val="212121"/>
                </a:solidFill>
                <a:latin typeface="Arial"/>
                <a:ea typeface="Arial"/>
                <a:cs typeface="Arial"/>
                <a:sym typeface="Arial"/>
              </a:rPr>
              <a:t>, from the Civil and Vietnam Wars to the Battle of Little Bighorn and the Watts Rebellion. Splitting the map into four quadrants deliberately divides the “United” States. It also resembles the scope of a gun. Everyone on U.S. soil is a target. Ringgold even included a key message: “This map of American violence is incomplete / Please write in whatever you find lacking.”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FF00"/>
        </a:solidFill>
      </p:bgPr>
    </p:bg>
    <p:spTree>
      <p:nvGrpSpPr>
        <p:cNvPr id="1" name=""/>
        <p:cNvGrpSpPr/>
        <p:nvPr/>
      </p:nvGrpSpPr>
      <p:grpSpPr>
        <a:xfrm>
          <a:off x="0" y="0"/>
          <a:ext cx="0" cy="0"/>
          <a:chOff x="0" y="0"/>
          <a:chExt cx="0" cy="0"/>
        </a:xfrm>
      </p:grpSpPr>
      <p:sp>
        <p:nvSpPr>
          <p:cNvPr name="Freeform 2" id="2"/>
          <p:cNvSpPr/>
          <p:nvPr/>
        </p:nvSpPr>
        <p:spPr>
          <a:xfrm flipH="false" flipV="false" rot="0">
            <a:off x="496405" y="2177948"/>
            <a:ext cx="17295190" cy="8236058"/>
          </a:xfrm>
          <a:custGeom>
            <a:avLst/>
            <a:gdLst/>
            <a:ahLst/>
            <a:cxnLst/>
            <a:rect r="r" b="b" t="t" l="l"/>
            <a:pathLst>
              <a:path h="8236058" w="17295190">
                <a:moveTo>
                  <a:pt x="0" y="0"/>
                </a:moveTo>
                <a:lnTo>
                  <a:pt x="17295190" y="0"/>
                </a:lnTo>
                <a:lnTo>
                  <a:pt x="17295190" y="8236058"/>
                </a:lnTo>
                <a:lnTo>
                  <a:pt x="0" y="82360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2304955"/>
            <a:ext cx="9936404" cy="7982045"/>
          </a:xfrm>
          <a:custGeom>
            <a:avLst/>
            <a:gdLst/>
            <a:ahLst/>
            <a:cxnLst/>
            <a:rect r="r" b="b" t="t" l="l"/>
            <a:pathLst>
              <a:path h="7982045" w="9936404">
                <a:moveTo>
                  <a:pt x="0" y="0"/>
                </a:moveTo>
                <a:lnTo>
                  <a:pt x="9936404" y="0"/>
                </a:lnTo>
                <a:lnTo>
                  <a:pt x="9936404" y="7982045"/>
                </a:lnTo>
                <a:lnTo>
                  <a:pt x="0" y="79820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572731" y="0"/>
            <a:ext cx="7715250" cy="10287000"/>
          </a:xfrm>
          <a:custGeom>
            <a:avLst/>
            <a:gdLst/>
            <a:ahLst/>
            <a:cxnLst/>
            <a:rect r="r" b="b" t="t" l="l"/>
            <a:pathLst>
              <a:path h="10287000" w="7715250">
                <a:moveTo>
                  <a:pt x="0" y="0"/>
                </a:moveTo>
                <a:lnTo>
                  <a:pt x="7715250" y="0"/>
                </a:lnTo>
                <a:lnTo>
                  <a:pt x="7715250" y="10287000"/>
                </a:lnTo>
                <a:lnTo>
                  <a:pt x="0" y="102870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173586" y="2304955"/>
            <a:ext cx="5589232" cy="7982045"/>
          </a:xfrm>
          <a:custGeom>
            <a:avLst/>
            <a:gdLst/>
            <a:ahLst/>
            <a:cxnLst/>
            <a:rect r="r" b="b" t="t" l="l"/>
            <a:pathLst>
              <a:path h="7982045" w="5589232">
                <a:moveTo>
                  <a:pt x="0" y="0"/>
                </a:moveTo>
                <a:lnTo>
                  <a:pt x="5589232" y="0"/>
                </a:lnTo>
                <a:lnTo>
                  <a:pt x="5589232" y="7982045"/>
                </a:lnTo>
                <a:lnTo>
                  <a:pt x="0" y="7982045"/>
                </a:lnTo>
                <a:lnTo>
                  <a:pt x="0" y="0"/>
                </a:lnTo>
                <a:close/>
              </a:path>
            </a:pathLst>
          </a:custGeom>
          <a:blipFill>
            <a:blip r:embed="rId8"/>
            <a:stretch>
              <a:fillRect l="0" t="0" r="0" b="0"/>
            </a:stretch>
          </a:blipFill>
        </p:spPr>
      </p:sp>
      <p:sp>
        <p:nvSpPr>
          <p:cNvPr name="Freeform 6" id="6"/>
          <p:cNvSpPr/>
          <p:nvPr/>
        </p:nvSpPr>
        <p:spPr>
          <a:xfrm flipH="false" flipV="false" rot="0">
            <a:off x="0" y="2304955"/>
            <a:ext cx="9936404" cy="7982045"/>
          </a:xfrm>
          <a:custGeom>
            <a:avLst/>
            <a:gdLst/>
            <a:ahLst/>
            <a:cxnLst/>
            <a:rect r="r" b="b" t="t" l="l"/>
            <a:pathLst>
              <a:path h="7982045" w="9936404">
                <a:moveTo>
                  <a:pt x="0" y="0"/>
                </a:moveTo>
                <a:lnTo>
                  <a:pt x="9936404" y="0"/>
                </a:lnTo>
                <a:lnTo>
                  <a:pt x="9936404" y="7982045"/>
                </a:lnTo>
                <a:lnTo>
                  <a:pt x="0" y="7982045"/>
                </a:lnTo>
                <a:lnTo>
                  <a:pt x="0" y="0"/>
                </a:lnTo>
                <a:close/>
              </a:path>
            </a:pathLst>
          </a:custGeom>
          <a:blipFill>
            <a:blip r:embed="rId9"/>
            <a:stretch>
              <a:fillRect l="0" t="0" r="0" b="0"/>
            </a:stretch>
          </a:blipFill>
        </p:spPr>
      </p:sp>
      <p:sp>
        <p:nvSpPr>
          <p:cNvPr name="Freeform 7" id="7"/>
          <p:cNvSpPr/>
          <p:nvPr/>
        </p:nvSpPr>
        <p:spPr>
          <a:xfrm flipH="false" flipV="false" rot="0">
            <a:off x="10572731" y="0"/>
            <a:ext cx="7715250" cy="10287000"/>
          </a:xfrm>
          <a:custGeom>
            <a:avLst/>
            <a:gdLst/>
            <a:ahLst/>
            <a:cxnLst/>
            <a:rect r="r" b="b" t="t" l="l"/>
            <a:pathLst>
              <a:path h="10287000" w="7715250">
                <a:moveTo>
                  <a:pt x="0" y="0"/>
                </a:moveTo>
                <a:lnTo>
                  <a:pt x="7715250" y="0"/>
                </a:lnTo>
                <a:lnTo>
                  <a:pt x="7715250" y="10287000"/>
                </a:lnTo>
                <a:lnTo>
                  <a:pt x="0" y="10287000"/>
                </a:lnTo>
                <a:lnTo>
                  <a:pt x="0" y="0"/>
                </a:lnTo>
                <a:close/>
              </a:path>
            </a:pathLst>
          </a:custGeom>
          <a:blipFill>
            <a:blip r:embed="rId8"/>
            <a:stretch>
              <a:fillRect l="0" t="0" r="0" b="0"/>
            </a:stretch>
          </a:blipFill>
        </p:spPr>
      </p:sp>
      <p:sp>
        <p:nvSpPr>
          <p:cNvPr name="Freeform 8" id="8"/>
          <p:cNvSpPr/>
          <p:nvPr/>
        </p:nvSpPr>
        <p:spPr>
          <a:xfrm flipH="false" flipV="false" rot="0">
            <a:off x="-116243" y="-95193"/>
            <a:ext cx="10043598" cy="2383993"/>
          </a:xfrm>
          <a:custGeom>
            <a:avLst/>
            <a:gdLst/>
            <a:ahLst/>
            <a:cxnLst/>
            <a:rect r="r" b="b" t="t" l="l"/>
            <a:pathLst>
              <a:path h="2383993" w="10043598">
                <a:moveTo>
                  <a:pt x="0" y="0"/>
                </a:moveTo>
                <a:lnTo>
                  <a:pt x="10043598" y="0"/>
                </a:lnTo>
                <a:lnTo>
                  <a:pt x="10043598" y="2383993"/>
                </a:lnTo>
                <a:lnTo>
                  <a:pt x="0" y="238399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10806284" y="79553"/>
            <a:ext cx="7248201" cy="1665808"/>
          </a:xfrm>
          <a:custGeom>
            <a:avLst/>
            <a:gdLst/>
            <a:ahLst/>
            <a:cxnLst/>
            <a:rect r="r" b="b" t="t" l="l"/>
            <a:pathLst>
              <a:path h="1665808" w="7248201">
                <a:moveTo>
                  <a:pt x="0" y="0"/>
                </a:moveTo>
                <a:lnTo>
                  <a:pt x="7248201" y="0"/>
                </a:lnTo>
                <a:lnTo>
                  <a:pt x="7248201" y="1665808"/>
                </a:lnTo>
                <a:lnTo>
                  <a:pt x="0" y="166580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0" id="10"/>
          <p:cNvSpPr txBox="true"/>
          <p:nvPr/>
        </p:nvSpPr>
        <p:spPr>
          <a:xfrm rot="0">
            <a:off x="11104721" y="381095"/>
            <a:ext cx="6805593" cy="963206"/>
          </a:xfrm>
          <a:prstGeom prst="rect">
            <a:avLst/>
          </a:prstGeom>
        </p:spPr>
        <p:txBody>
          <a:bodyPr anchor="t" rtlCol="false" tIns="0" lIns="0" bIns="0" rIns="0">
            <a:spAutoFit/>
          </a:bodyPr>
          <a:lstStyle/>
          <a:p>
            <a:pPr algn="l">
              <a:lnSpc>
                <a:spcPts val="2507"/>
              </a:lnSpc>
            </a:pPr>
            <a:r>
              <a:rPr lang="en-US" b="true" sz="2089">
                <a:solidFill>
                  <a:srgbClr val="767676"/>
                </a:solidFill>
                <a:latin typeface="Roboto Bold"/>
                <a:ea typeface="Roboto Bold"/>
                <a:cs typeface="Roboto Bold"/>
                <a:sym typeface="Roboto Bold"/>
              </a:rPr>
              <a:t>Artist</a:t>
            </a:r>
            <a:r>
              <a:rPr lang="en-US" sz="2089">
                <a:solidFill>
                  <a:srgbClr val="474747"/>
                </a:solidFill>
                <a:latin typeface="Roboto"/>
                <a:ea typeface="Roboto"/>
                <a:cs typeface="Roboto"/>
                <a:sym typeface="Roboto"/>
              </a:rPr>
              <a:t>, </a:t>
            </a:r>
            <a:r>
              <a:rPr lang="en-US" b="true" sz="2089">
                <a:solidFill>
                  <a:srgbClr val="767676"/>
                </a:solidFill>
                <a:latin typeface="Roboto Bold"/>
                <a:ea typeface="Roboto Bold"/>
                <a:cs typeface="Roboto Bold"/>
                <a:sym typeface="Roboto Bold"/>
              </a:rPr>
              <a:t>activist, and community organizer</a:t>
            </a:r>
            <a:r>
              <a:rPr lang="en-US" sz="2089">
                <a:solidFill>
                  <a:srgbClr val="474747"/>
                </a:solidFill>
                <a:latin typeface="Roboto"/>
                <a:ea typeface="Roboto"/>
                <a:cs typeface="Roboto"/>
                <a:sym typeface="Roboto"/>
              </a:rPr>
              <a:t> </a:t>
            </a:r>
            <a:r>
              <a:rPr lang="en-US" b="true" sz="2089">
                <a:solidFill>
                  <a:srgbClr val="767676"/>
                </a:solidFill>
                <a:latin typeface="Roboto Bold"/>
                <a:ea typeface="Roboto Bold"/>
                <a:cs typeface="Roboto Bold"/>
                <a:sym typeface="Roboto Bold"/>
              </a:rPr>
              <a:t>Tom Lloyd</a:t>
            </a:r>
            <a:r>
              <a:rPr lang="en-US" sz="2089">
                <a:solidFill>
                  <a:srgbClr val="474747"/>
                </a:solidFill>
                <a:latin typeface="Roboto"/>
                <a:ea typeface="Roboto"/>
                <a:cs typeface="Roboto"/>
                <a:sym typeface="Roboto"/>
              </a:rPr>
              <a:t> worked primarily in abstraction and technology to create unique, electronically programmed light works.</a:t>
            </a:r>
          </a:p>
        </p:txBody>
      </p:sp>
      <p:sp>
        <p:nvSpPr>
          <p:cNvPr name="TextBox 11" id="11"/>
          <p:cNvSpPr txBox="true"/>
          <p:nvPr/>
        </p:nvSpPr>
        <p:spPr>
          <a:xfrm rot="0">
            <a:off x="242735" y="228200"/>
            <a:ext cx="9645644" cy="918667"/>
          </a:xfrm>
          <a:prstGeom prst="rect">
            <a:avLst/>
          </a:prstGeom>
        </p:spPr>
        <p:txBody>
          <a:bodyPr anchor="t" rtlCol="false" tIns="0" lIns="0" bIns="0" rIns="0">
            <a:spAutoFit/>
          </a:bodyPr>
          <a:lstStyle/>
          <a:p>
            <a:pPr algn="r">
              <a:lnSpc>
                <a:spcPts val="2400"/>
              </a:lnSpc>
            </a:pPr>
            <a:r>
              <a:rPr lang="en-US" sz="2000">
                <a:solidFill>
                  <a:srgbClr val="212121"/>
                </a:solidFill>
                <a:latin typeface="Arial"/>
                <a:ea typeface="Arial"/>
                <a:cs typeface="Arial"/>
                <a:sym typeface="Arial"/>
              </a:rPr>
              <a:t>Lorraine O'Grady (September 21, 1934 – De</a:t>
            </a:r>
            <a:r>
              <a:rPr lang="en-US" sz="2000">
                <a:solidFill>
                  <a:srgbClr val="212121"/>
                </a:solidFill>
                <a:latin typeface="Arial"/>
                <a:ea typeface="Arial"/>
                <a:cs typeface="Arial"/>
                <a:sym typeface="Arial"/>
                <a:hlinkClick r:id="rId14" tooltip="https://en.wikipedia.org/wiki/Conceptual_art"/>
              </a:rPr>
              <a:t>cember 13, 202</a:t>
            </a:r>
            <a:r>
              <a:rPr lang="en-US" sz="2000">
                <a:solidFill>
                  <a:srgbClr val="212121"/>
                </a:solidFill>
                <a:latin typeface="Arial"/>
                <a:ea typeface="Arial"/>
                <a:cs typeface="Arial"/>
                <a:sym typeface="Arial"/>
              </a:rPr>
              <a:t>4) </a:t>
            </a:r>
            <a:r>
              <a:rPr lang="en-US" sz="2000">
                <a:solidFill>
                  <a:srgbClr val="212121"/>
                </a:solidFill>
                <a:latin typeface="Arial"/>
                <a:ea typeface="Arial"/>
                <a:cs typeface="Arial"/>
                <a:sym typeface="Arial"/>
                <a:hlinkClick r:id="rId15" tooltip="https://en.wikipedia.org/wiki/Performance_art"/>
              </a:rPr>
              <a:t>was an American </a:t>
            </a:r>
            <a:r>
              <a:rPr lang="en-US" sz="2000">
                <a:solidFill>
                  <a:srgbClr val="212121"/>
                </a:solidFill>
                <a:latin typeface="Arial"/>
                <a:ea typeface="Arial"/>
                <a:cs typeface="Arial"/>
                <a:sym typeface="Arial"/>
              </a:rPr>
              <a:t>artist, write</a:t>
            </a:r>
            <a:r>
              <a:rPr lang="en-US" sz="2000">
                <a:solidFill>
                  <a:srgbClr val="212121"/>
                </a:solidFill>
                <a:latin typeface="Arial"/>
                <a:ea typeface="Arial"/>
                <a:cs typeface="Arial"/>
                <a:sym typeface="Arial"/>
                <a:hlinkClick r:id="rId16" tooltip="https://en.wikipedia.org/wiki/Art_installation"/>
              </a:rPr>
              <a:t>r, translator, and critic. Worki</a:t>
            </a:r>
            <a:r>
              <a:rPr lang="en-US" sz="2000">
                <a:solidFill>
                  <a:srgbClr val="212121"/>
                </a:solidFill>
                <a:latin typeface="Arial"/>
                <a:ea typeface="Arial"/>
                <a:cs typeface="Arial"/>
                <a:sym typeface="Arial"/>
              </a:rPr>
              <a:t>ng in </a:t>
            </a:r>
            <a:r>
              <a:rPr lang="en-US" sz="2000">
                <a:solidFill>
                  <a:srgbClr val="212121"/>
                </a:solidFill>
                <a:latin typeface="Arial"/>
                <a:ea typeface="Arial"/>
                <a:cs typeface="Arial"/>
                <a:sym typeface="Arial"/>
                <a:hlinkClick r:id="rId17" tooltip="https://en.wikipedia.org/wiki/Conceptual_art"/>
              </a:rPr>
              <a:t>conceptual art</a:t>
            </a:r>
            <a:r>
              <a:rPr lang="en-US" sz="2000">
                <a:solidFill>
                  <a:srgbClr val="212121"/>
                </a:solidFill>
                <a:latin typeface="Arial"/>
                <a:ea typeface="Arial"/>
                <a:cs typeface="Arial"/>
                <a:sym typeface="Arial"/>
              </a:rPr>
              <a:t> and </a:t>
            </a:r>
            <a:r>
              <a:rPr lang="en-US" sz="2000">
                <a:solidFill>
                  <a:srgbClr val="212121"/>
                </a:solidFill>
                <a:latin typeface="Arial"/>
                <a:ea typeface="Arial"/>
                <a:cs typeface="Arial"/>
                <a:sym typeface="Arial"/>
                <a:hlinkClick r:id="rId18" tooltip="https://en.wikipedia.org/wiki/Performance_art"/>
              </a:rPr>
              <a:t>performance art</a:t>
            </a:r>
            <a:r>
              <a:rPr lang="en-US" sz="2000">
                <a:solidFill>
                  <a:srgbClr val="212121"/>
                </a:solidFill>
                <a:latin typeface="Arial"/>
                <a:ea typeface="Arial"/>
                <a:cs typeface="Arial"/>
                <a:sym typeface="Arial"/>
              </a:rPr>
              <a:t> that integrates </a:t>
            </a:r>
            <a:r>
              <a:rPr lang="en-US" sz="2000">
                <a:solidFill>
                  <a:srgbClr val="212121"/>
                </a:solidFill>
                <a:latin typeface="Arial"/>
                <a:ea typeface="Arial"/>
                <a:cs typeface="Arial"/>
                <a:sym typeface="Arial"/>
                <a:hlinkClick r:id="rId19" tooltip="https://en.wikipedia.org/wiki/Art_installation"/>
              </a:rPr>
              <a:t>photo and video installation</a:t>
            </a:r>
            <a:r>
              <a:rPr lang="en-US" sz="2000">
                <a:solidFill>
                  <a:srgbClr val="212121"/>
                </a:solidFill>
                <a:latin typeface="Arial"/>
                <a:ea typeface="Arial"/>
                <a:cs typeface="Arial"/>
                <a:sym typeface="Arial"/>
              </a:rPr>
              <a:t>, she explored the cultural construction of </a:t>
            </a:r>
          </a:p>
        </p:txBody>
      </p:sp>
      <p:sp>
        <p:nvSpPr>
          <p:cNvPr name="TextBox 12" id="12"/>
          <p:cNvSpPr txBox="true"/>
          <p:nvPr/>
        </p:nvSpPr>
        <p:spPr>
          <a:xfrm rot="0">
            <a:off x="2247919" y="1142600"/>
            <a:ext cx="7528408" cy="613867"/>
          </a:xfrm>
          <a:prstGeom prst="rect">
            <a:avLst/>
          </a:prstGeom>
        </p:spPr>
        <p:txBody>
          <a:bodyPr anchor="t" rtlCol="false" tIns="0" lIns="0" bIns="0" rIns="0">
            <a:spAutoFit/>
          </a:bodyPr>
          <a:lstStyle/>
          <a:p>
            <a:pPr algn="r">
              <a:lnSpc>
                <a:spcPts val="2400"/>
              </a:lnSpc>
            </a:pPr>
            <a:r>
              <a:rPr lang="en-US" sz="2000">
                <a:solidFill>
                  <a:srgbClr val="212121"/>
                </a:solidFill>
                <a:latin typeface="Arial"/>
                <a:ea typeface="Arial"/>
                <a:cs typeface="Arial"/>
                <a:sym typeface="Arial"/>
              </a:rPr>
              <a:t>identity – particularly that of Black female s</a:t>
            </a:r>
            <a:r>
              <a:rPr lang="en-US" sz="2000">
                <a:solidFill>
                  <a:srgbClr val="212121"/>
                </a:solidFill>
                <a:latin typeface="Arial"/>
                <a:ea typeface="Arial"/>
                <a:cs typeface="Arial"/>
                <a:sym typeface="Arial"/>
                <a:hlinkClick r:id="rId20" tooltip="https://en.wikipedia.org/wiki/Diaspora"/>
              </a:rPr>
              <a:t>ubjectivity</a:t>
            </a:r>
            <a:r>
              <a:rPr lang="en-US" sz="2000">
                <a:solidFill>
                  <a:srgbClr val="212121"/>
                </a:solidFill>
                <a:latin typeface="Arial"/>
                <a:ea typeface="Arial"/>
                <a:cs typeface="Arial"/>
                <a:sym typeface="Arial"/>
              </a:rPr>
              <a:t> – a</a:t>
            </a:r>
            <a:r>
              <a:rPr lang="en-US" sz="2000">
                <a:solidFill>
                  <a:srgbClr val="212121"/>
                </a:solidFill>
                <a:latin typeface="Arial"/>
                <a:ea typeface="Arial"/>
                <a:cs typeface="Arial"/>
                <a:sym typeface="Arial"/>
                <a:hlinkClick r:id="rId21" tooltip="https://en.wikipedia.org/wiki/Hybridity"/>
              </a:rPr>
              <a:t>s shaped </a:t>
            </a:r>
            <a:r>
              <a:rPr lang="en-US" sz="2000">
                <a:solidFill>
                  <a:srgbClr val="212121"/>
                </a:solidFill>
                <a:latin typeface="Arial"/>
                <a:ea typeface="Arial"/>
                <a:cs typeface="Arial"/>
                <a:sym typeface="Arial"/>
              </a:rPr>
              <a:t> by the experience of </a:t>
            </a:r>
            <a:r>
              <a:rPr lang="en-US" sz="2000">
                <a:solidFill>
                  <a:srgbClr val="212121"/>
                </a:solidFill>
                <a:latin typeface="Arial"/>
                <a:ea typeface="Arial"/>
                <a:cs typeface="Arial"/>
                <a:sym typeface="Arial"/>
                <a:hlinkClick r:id="rId22" tooltip="https://en.wikipedia.org/wiki/Diaspora"/>
              </a:rPr>
              <a:t>diaspora</a:t>
            </a:r>
            <a:r>
              <a:rPr lang="en-US" sz="2000">
                <a:solidFill>
                  <a:srgbClr val="212121"/>
                </a:solidFill>
                <a:latin typeface="Arial"/>
                <a:ea typeface="Arial"/>
                <a:cs typeface="Arial"/>
                <a:sym typeface="Arial"/>
              </a:rPr>
              <a:t> and </a:t>
            </a:r>
            <a:r>
              <a:rPr lang="en-US" sz="2000">
                <a:solidFill>
                  <a:srgbClr val="212121"/>
                </a:solidFill>
                <a:latin typeface="Arial"/>
                <a:ea typeface="Arial"/>
                <a:cs typeface="Arial"/>
                <a:sym typeface="Arial"/>
                <a:hlinkClick r:id="rId23" tooltip="https://en.wikipedia.org/wiki/Hybridity"/>
              </a:rPr>
              <a:t>hybridity</a:t>
            </a:r>
            <a:r>
              <a:rPr lang="en-US" sz="2000">
                <a:solidFill>
                  <a:srgbClr val="212121"/>
                </a:solidFill>
                <a:latin typeface="Arial"/>
                <a:ea typeface="Arial"/>
                <a:cs typeface="Arial"/>
                <a:sym typeface="Arial"/>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FF00"/>
        </a:solidFill>
      </p:bgPr>
    </p:bg>
    <p:spTree>
      <p:nvGrpSpPr>
        <p:cNvPr id="1" name=""/>
        <p:cNvGrpSpPr/>
        <p:nvPr/>
      </p:nvGrpSpPr>
      <p:grpSpPr>
        <a:xfrm>
          <a:off x="0" y="0"/>
          <a:ext cx="0" cy="0"/>
          <a:chOff x="0" y="0"/>
          <a:chExt cx="0" cy="0"/>
        </a:xfrm>
      </p:grpSpPr>
      <p:sp>
        <p:nvSpPr>
          <p:cNvPr name="Freeform 2" id="2"/>
          <p:cNvSpPr/>
          <p:nvPr/>
        </p:nvSpPr>
        <p:spPr>
          <a:xfrm flipH="false" flipV="false" rot="0">
            <a:off x="623392" y="890054"/>
            <a:ext cx="17041197" cy="1145400"/>
          </a:xfrm>
          <a:custGeom>
            <a:avLst/>
            <a:gdLst/>
            <a:ahLst/>
            <a:cxnLst/>
            <a:rect r="r" b="b" t="t" l="l"/>
            <a:pathLst>
              <a:path h="1145400" w="17041197">
                <a:moveTo>
                  <a:pt x="0" y="0"/>
                </a:moveTo>
                <a:lnTo>
                  <a:pt x="17041197" y="0"/>
                </a:lnTo>
                <a:lnTo>
                  <a:pt x="17041197" y="1145400"/>
                </a:lnTo>
                <a:lnTo>
                  <a:pt x="0" y="1145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96000" y="2304955"/>
            <a:ext cx="12147175" cy="6832797"/>
          </a:xfrm>
          <a:custGeom>
            <a:avLst/>
            <a:gdLst/>
            <a:ahLst/>
            <a:cxnLst/>
            <a:rect r="r" b="b" t="t" l="l"/>
            <a:pathLst>
              <a:path h="6832797" w="12147175">
                <a:moveTo>
                  <a:pt x="0" y="0"/>
                </a:moveTo>
                <a:lnTo>
                  <a:pt x="12147175" y="0"/>
                </a:lnTo>
                <a:lnTo>
                  <a:pt x="12147175" y="6832797"/>
                </a:lnTo>
                <a:lnTo>
                  <a:pt x="0" y="68327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096000" y="2304955"/>
            <a:ext cx="12147175" cy="6832797"/>
          </a:xfrm>
          <a:custGeom>
            <a:avLst/>
            <a:gdLst/>
            <a:ahLst/>
            <a:cxnLst/>
            <a:rect r="r" b="b" t="t" l="l"/>
            <a:pathLst>
              <a:path h="6832797" w="12147175">
                <a:moveTo>
                  <a:pt x="0" y="0"/>
                </a:moveTo>
                <a:lnTo>
                  <a:pt x="12147175" y="0"/>
                </a:lnTo>
                <a:lnTo>
                  <a:pt x="12147175" y="6832797"/>
                </a:lnTo>
                <a:lnTo>
                  <a:pt x="0" y="6832797"/>
                </a:lnTo>
                <a:lnTo>
                  <a:pt x="0" y="0"/>
                </a:lnTo>
                <a:close/>
              </a:path>
            </a:pathLst>
          </a:custGeom>
          <a:blipFill>
            <a:blip r:embed="rId6"/>
            <a:stretch>
              <a:fillRect l="0" t="0" r="0" b="0"/>
            </a:stretch>
          </a:blipFill>
        </p:spPr>
      </p:sp>
      <p:sp>
        <p:nvSpPr>
          <p:cNvPr name="Freeform 5" id="5"/>
          <p:cNvSpPr/>
          <p:nvPr/>
        </p:nvSpPr>
        <p:spPr>
          <a:xfrm flipH="false" flipV="false" rot="0">
            <a:off x="623392" y="2304955"/>
            <a:ext cx="5472608" cy="6832797"/>
          </a:xfrm>
          <a:custGeom>
            <a:avLst/>
            <a:gdLst/>
            <a:ahLst/>
            <a:cxnLst/>
            <a:rect r="r" b="b" t="t" l="l"/>
            <a:pathLst>
              <a:path h="6832797" w="5472608">
                <a:moveTo>
                  <a:pt x="0" y="0"/>
                </a:moveTo>
                <a:lnTo>
                  <a:pt x="5472608" y="0"/>
                </a:lnTo>
                <a:lnTo>
                  <a:pt x="5472608" y="6832797"/>
                </a:lnTo>
                <a:lnTo>
                  <a:pt x="0" y="68327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777850" y="1024566"/>
            <a:ext cx="5243703" cy="7094106"/>
          </a:xfrm>
          <a:prstGeom prst="rect">
            <a:avLst/>
          </a:prstGeom>
        </p:spPr>
        <p:txBody>
          <a:bodyPr anchor="t" rtlCol="false" tIns="0" lIns="0" bIns="0" rIns="0">
            <a:spAutoFit/>
          </a:bodyPr>
          <a:lstStyle/>
          <a:p>
            <a:pPr algn="l">
              <a:lnSpc>
                <a:spcPts val="7055"/>
              </a:lnSpc>
            </a:pPr>
            <a:r>
              <a:rPr lang="en-US" sz="5039">
                <a:solidFill>
                  <a:srgbClr val="FFFFFF"/>
                </a:solidFill>
                <a:latin typeface="Arial"/>
                <a:ea typeface="Arial"/>
                <a:cs typeface="Arial"/>
                <a:sym typeface="Arial"/>
              </a:rPr>
              <a:t>Ulysses Jenkins</a:t>
            </a:r>
          </a:p>
          <a:p>
            <a:pPr algn="l">
              <a:lnSpc>
                <a:spcPts val="3983"/>
              </a:lnSpc>
            </a:pPr>
            <a:r>
              <a:rPr lang="en-US" sz="2845" i="true">
                <a:solidFill>
                  <a:srgbClr val="212121"/>
                </a:solidFill>
                <a:latin typeface="Oswald"/>
                <a:ea typeface="Oswald"/>
                <a:cs typeface="Oswald"/>
                <a:sym typeface="Oswald"/>
              </a:rPr>
              <a:t>“He’s a meme on tiktok.”</a:t>
            </a:r>
          </a:p>
          <a:p>
            <a:pPr algn="l">
              <a:lnSpc>
                <a:spcPts val="2385"/>
              </a:lnSpc>
            </a:pPr>
            <a:r>
              <a:rPr lang="en-US" sz="2092">
                <a:solidFill>
                  <a:srgbClr val="212121"/>
                </a:solidFill>
                <a:latin typeface="Rubik"/>
                <a:ea typeface="Rubik"/>
                <a:cs typeface="Rubik"/>
                <a:sym typeface="Rubik"/>
              </a:rPr>
              <a:t>A pivotal inﬂuence on contemporary art for over 50 years, Ulysses Jenkins (b. 1946, Los Angeles) is a groundbreaking video artist who emerged in the late-1970s. His video and media work is remarkable for its fusion of forms to conjure vibrant expressions of how image, sound, and cultural iconography inform representation. Using archival footage, photographs, image processing, and elegiac soundtracks, Jenkins pulls together strands of thought to construct an “other” history that consistently interrogates questions of race and gender as they relate to ritual, history, and state power.</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A64D79"/>
        </a:solidFill>
      </p:bgPr>
    </p:bg>
    <p:spTree>
      <p:nvGrpSpPr>
        <p:cNvPr id="1" name=""/>
        <p:cNvGrpSpPr/>
        <p:nvPr/>
      </p:nvGrpSpPr>
      <p:grpSpPr>
        <a:xfrm>
          <a:off x="0" y="0"/>
          <a:ext cx="0" cy="0"/>
          <a:chOff x="0" y="0"/>
          <a:chExt cx="0" cy="0"/>
        </a:xfrm>
      </p:grpSpPr>
      <p:sp>
        <p:nvSpPr>
          <p:cNvPr name="Freeform 2" id="2"/>
          <p:cNvSpPr/>
          <p:nvPr/>
        </p:nvSpPr>
        <p:spPr>
          <a:xfrm flipH="false" flipV="false" rot="0">
            <a:off x="365893" y="154095"/>
            <a:ext cx="17496053" cy="8532800"/>
          </a:xfrm>
          <a:custGeom>
            <a:avLst/>
            <a:gdLst/>
            <a:ahLst/>
            <a:cxnLst/>
            <a:rect r="r" b="b" t="t" l="l"/>
            <a:pathLst>
              <a:path h="8532800" w="17496053">
                <a:moveTo>
                  <a:pt x="0" y="0"/>
                </a:moveTo>
                <a:lnTo>
                  <a:pt x="17496054" y="0"/>
                </a:lnTo>
                <a:lnTo>
                  <a:pt x="17496054" y="8532800"/>
                </a:lnTo>
                <a:lnTo>
                  <a:pt x="0" y="8532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33192" y="1727092"/>
            <a:ext cx="8201749" cy="6832797"/>
          </a:xfrm>
          <a:custGeom>
            <a:avLst/>
            <a:gdLst/>
            <a:ahLst/>
            <a:cxnLst/>
            <a:rect r="r" b="b" t="t" l="l"/>
            <a:pathLst>
              <a:path h="6832797" w="8201749">
                <a:moveTo>
                  <a:pt x="0" y="0"/>
                </a:moveTo>
                <a:lnTo>
                  <a:pt x="8201748" y="0"/>
                </a:lnTo>
                <a:lnTo>
                  <a:pt x="8201748" y="6832797"/>
                </a:lnTo>
                <a:lnTo>
                  <a:pt x="0" y="6832797"/>
                </a:lnTo>
                <a:lnTo>
                  <a:pt x="0" y="0"/>
                </a:lnTo>
                <a:close/>
              </a:path>
            </a:pathLst>
          </a:custGeom>
          <a:blipFill>
            <a:blip r:embed="rId4"/>
            <a:stretch>
              <a:fillRect l="0" t="0" r="-11080" b="0"/>
            </a:stretch>
          </a:blipFill>
        </p:spPr>
      </p:sp>
      <p:sp>
        <p:nvSpPr>
          <p:cNvPr name="TextBox 4" id="4"/>
          <p:cNvSpPr txBox="true"/>
          <p:nvPr/>
        </p:nvSpPr>
        <p:spPr>
          <a:xfrm rot="0">
            <a:off x="664350" y="453657"/>
            <a:ext cx="8428063" cy="7817206"/>
          </a:xfrm>
          <a:prstGeom prst="rect">
            <a:avLst/>
          </a:prstGeom>
        </p:spPr>
        <p:txBody>
          <a:bodyPr anchor="t" rtlCol="false" tIns="0" lIns="0" bIns="0" rIns="0">
            <a:spAutoFit/>
          </a:bodyPr>
          <a:lstStyle/>
          <a:p>
            <a:pPr algn="just">
              <a:lnSpc>
                <a:spcPts val="6216"/>
              </a:lnSpc>
            </a:pPr>
            <a:r>
              <a:rPr lang="en-US" b="true" sz="4440">
                <a:solidFill>
                  <a:srgbClr val="FFFFFF"/>
                </a:solidFill>
                <a:latin typeface="Arial Bold"/>
                <a:ea typeface="Arial Bold"/>
                <a:cs typeface="Arial Bold"/>
                <a:sym typeface="Arial Bold"/>
              </a:rPr>
              <a:t>5. THORNTON DIAL </a:t>
            </a:r>
          </a:p>
          <a:p>
            <a:pPr algn="just">
              <a:lnSpc>
                <a:spcPts val="3175"/>
              </a:lnSpc>
            </a:pPr>
            <a:r>
              <a:rPr lang="en-US" sz="2519">
                <a:solidFill>
                  <a:srgbClr val="ADADAD"/>
                </a:solidFill>
                <a:latin typeface="Arial"/>
                <a:ea typeface="Arial"/>
                <a:cs typeface="Arial"/>
                <a:sym typeface="Arial"/>
              </a:rPr>
              <a:t>Thornton Dial has a different perspective on America that you may or may not be used to. As a Black person growing up in a time period of racism and slavery, Dial saw many injustices and was subject to them himself. He could not read hence his artwork, which became a way for him to express his views and opinions with the world. His work, though stemming from reasons that are sad and abhorrent, though sad, may give more information than some history books today do. Thornton Dial's most notable artworks, such as “Mr. Dial’s America” give insight into just how America, the so-called “land of the free and home of the brave” has been to Black people. Dial, though not able to use words, communicates to his viewers that the society we have been living in, while obviously unfair, might be more messed up than we thought.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A64D79"/>
        </a:solidFill>
      </p:bgPr>
    </p:bg>
    <p:spTree>
      <p:nvGrpSpPr>
        <p:cNvPr id="1" name=""/>
        <p:cNvGrpSpPr/>
        <p:nvPr/>
      </p:nvGrpSpPr>
      <p:grpSpPr>
        <a:xfrm>
          <a:off x="0" y="0"/>
          <a:ext cx="0" cy="0"/>
          <a:chOff x="0" y="0"/>
          <a:chExt cx="0" cy="0"/>
        </a:xfrm>
      </p:grpSpPr>
      <p:sp>
        <p:nvSpPr>
          <p:cNvPr name="Freeform 2" id="2"/>
          <p:cNvSpPr/>
          <p:nvPr/>
        </p:nvSpPr>
        <p:spPr>
          <a:xfrm flipH="false" flipV="false" rot="0">
            <a:off x="-127006" y="-127006"/>
            <a:ext cx="18287600" cy="10540994"/>
          </a:xfrm>
          <a:custGeom>
            <a:avLst/>
            <a:gdLst/>
            <a:ahLst/>
            <a:cxnLst/>
            <a:rect r="r" b="b" t="t" l="l"/>
            <a:pathLst>
              <a:path h="10540994" w="18287600">
                <a:moveTo>
                  <a:pt x="0" y="0"/>
                </a:moveTo>
                <a:lnTo>
                  <a:pt x="18287600" y="0"/>
                </a:lnTo>
                <a:lnTo>
                  <a:pt x="18287600" y="10540993"/>
                </a:lnTo>
                <a:lnTo>
                  <a:pt x="0" y="10540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13716000" cy="10287000"/>
          </a:xfrm>
          <a:custGeom>
            <a:avLst/>
            <a:gdLst/>
            <a:ahLst/>
            <a:cxnLst/>
            <a:rect r="r" b="b" t="t" l="l"/>
            <a:pathLst>
              <a:path h="10287000" w="13716000">
                <a:moveTo>
                  <a:pt x="0" y="0"/>
                </a:moveTo>
                <a:lnTo>
                  <a:pt x="13716000" y="0"/>
                </a:lnTo>
                <a:lnTo>
                  <a:pt x="13716000" y="10287000"/>
                </a:lnTo>
                <a:lnTo>
                  <a:pt x="0" y="10287000"/>
                </a:lnTo>
                <a:lnTo>
                  <a:pt x="0" y="0"/>
                </a:lnTo>
                <a:close/>
              </a:path>
            </a:pathLst>
          </a:custGeom>
          <a:blipFill>
            <a:blip r:embed="rId4"/>
            <a:stretch>
              <a:fillRect l="0" t="0" r="0" b="0"/>
            </a:stretch>
          </a:blipFill>
        </p:spPr>
      </p:sp>
      <p:sp>
        <p:nvSpPr>
          <p:cNvPr name="TextBox 4" id="4"/>
          <p:cNvSpPr txBox="true"/>
          <p:nvPr/>
        </p:nvSpPr>
        <p:spPr>
          <a:xfrm rot="0">
            <a:off x="14112850" y="1089241"/>
            <a:ext cx="2811075" cy="488613"/>
          </a:xfrm>
          <a:prstGeom prst="rect">
            <a:avLst/>
          </a:prstGeom>
        </p:spPr>
        <p:txBody>
          <a:bodyPr anchor="t" rtlCol="false" tIns="0" lIns="0" bIns="0" rIns="0">
            <a:spAutoFit/>
          </a:bodyPr>
          <a:lstStyle/>
          <a:p>
            <a:pPr algn="l">
              <a:lnSpc>
                <a:spcPts val="3975"/>
              </a:lnSpc>
            </a:pPr>
            <a:r>
              <a:rPr lang="en-US" sz="2839">
                <a:solidFill>
                  <a:srgbClr val="FFFFFF"/>
                </a:solidFill>
                <a:latin typeface="Rubik Light"/>
                <a:ea typeface="Rubik Light"/>
                <a:cs typeface="Rubik Light"/>
                <a:sym typeface="Rubik Light"/>
              </a:rPr>
              <a:t>Mr Dial’s America</a:t>
            </a:r>
          </a:p>
        </p:txBody>
      </p:sp>
      <p:sp>
        <p:nvSpPr>
          <p:cNvPr name="TextBox 5" id="5"/>
          <p:cNvSpPr txBox="true"/>
          <p:nvPr/>
        </p:nvSpPr>
        <p:spPr>
          <a:xfrm rot="0">
            <a:off x="14113059" y="2523039"/>
            <a:ext cx="3905174" cy="6274613"/>
          </a:xfrm>
          <a:prstGeom prst="rect">
            <a:avLst/>
          </a:prstGeom>
        </p:spPr>
        <p:txBody>
          <a:bodyPr anchor="t" rtlCol="false" tIns="0" lIns="0" bIns="0" rIns="0">
            <a:spAutoFit/>
          </a:bodyPr>
          <a:lstStyle/>
          <a:p>
            <a:pPr algn="l">
              <a:lnSpc>
                <a:spcPts val="3796"/>
              </a:lnSpc>
            </a:pPr>
            <a:r>
              <a:rPr lang="en-US" sz="3329">
                <a:solidFill>
                  <a:srgbClr val="ADADAD"/>
                </a:solidFill>
                <a:latin typeface="Arial"/>
                <a:ea typeface="Arial"/>
                <a:cs typeface="Arial"/>
                <a:sym typeface="Arial"/>
              </a:rPr>
              <a:t>Mr. Dial’s America is riddled with symbolism, both blatant and hidden. While it may seem like a simple piece on the surface, the longer you stare at it, the more you notice. Do you think that you can find the hidden symbols?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A64D79"/>
        </a:solidFill>
      </p:bgPr>
    </p:bg>
    <p:spTree>
      <p:nvGrpSpPr>
        <p:cNvPr id="1" name=""/>
        <p:cNvGrpSpPr/>
        <p:nvPr/>
      </p:nvGrpSpPr>
      <p:grpSpPr>
        <a:xfrm>
          <a:off x="0" y="0"/>
          <a:ext cx="0" cy="0"/>
          <a:chOff x="0" y="0"/>
          <a:chExt cx="0" cy="0"/>
        </a:xfrm>
      </p:grpSpPr>
      <p:sp>
        <p:nvSpPr>
          <p:cNvPr name="Freeform 2" id="2"/>
          <p:cNvSpPr/>
          <p:nvPr/>
        </p:nvSpPr>
        <p:spPr>
          <a:xfrm flipH="false" flipV="false" rot="0">
            <a:off x="6803003" y="813892"/>
            <a:ext cx="10919593" cy="8198644"/>
          </a:xfrm>
          <a:custGeom>
            <a:avLst/>
            <a:gdLst/>
            <a:ahLst/>
            <a:cxnLst/>
            <a:rect r="r" b="b" t="t" l="l"/>
            <a:pathLst>
              <a:path h="8198644" w="10919593">
                <a:moveTo>
                  <a:pt x="0" y="0"/>
                </a:moveTo>
                <a:lnTo>
                  <a:pt x="10919593" y="0"/>
                </a:lnTo>
                <a:lnTo>
                  <a:pt x="10919593" y="8198644"/>
                </a:lnTo>
                <a:lnTo>
                  <a:pt x="0" y="81986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9257" y="4728096"/>
            <a:ext cx="5845454" cy="4284440"/>
          </a:xfrm>
          <a:custGeom>
            <a:avLst/>
            <a:gdLst/>
            <a:ahLst/>
            <a:cxnLst/>
            <a:rect r="r" b="b" t="t" l="l"/>
            <a:pathLst>
              <a:path h="4284440" w="5845454">
                <a:moveTo>
                  <a:pt x="0" y="0"/>
                </a:moveTo>
                <a:lnTo>
                  <a:pt x="5845455" y="0"/>
                </a:lnTo>
                <a:lnTo>
                  <a:pt x="5845455" y="4284440"/>
                </a:lnTo>
                <a:lnTo>
                  <a:pt x="0" y="4284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803003" y="813892"/>
            <a:ext cx="10919593" cy="8198644"/>
          </a:xfrm>
          <a:custGeom>
            <a:avLst/>
            <a:gdLst/>
            <a:ahLst/>
            <a:cxnLst/>
            <a:rect r="r" b="b" t="t" l="l"/>
            <a:pathLst>
              <a:path h="8198644" w="10919593">
                <a:moveTo>
                  <a:pt x="0" y="0"/>
                </a:moveTo>
                <a:lnTo>
                  <a:pt x="10919593" y="0"/>
                </a:lnTo>
                <a:lnTo>
                  <a:pt x="10919593" y="8198644"/>
                </a:lnTo>
                <a:lnTo>
                  <a:pt x="0" y="8198644"/>
                </a:lnTo>
                <a:lnTo>
                  <a:pt x="0" y="0"/>
                </a:lnTo>
                <a:close/>
              </a:path>
            </a:pathLst>
          </a:custGeom>
          <a:blipFill>
            <a:blip r:embed="rId6"/>
            <a:stretch>
              <a:fillRect l="0" t="0" r="0" b="0"/>
            </a:stretch>
          </a:blipFill>
        </p:spPr>
      </p:sp>
      <p:sp>
        <p:nvSpPr>
          <p:cNvPr name="Freeform 5" id="5"/>
          <p:cNvSpPr/>
          <p:nvPr/>
        </p:nvSpPr>
        <p:spPr>
          <a:xfrm flipH="false" flipV="false" rot="0">
            <a:off x="609257" y="4728096"/>
            <a:ext cx="5845454" cy="4284440"/>
          </a:xfrm>
          <a:custGeom>
            <a:avLst/>
            <a:gdLst/>
            <a:ahLst/>
            <a:cxnLst/>
            <a:rect r="r" b="b" t="t" l="l"/>
            <a:pathLst>
              <a:path h="4284440" w="5845454">
                <a:moveTo>
                  <a:pt x="0" y="0"/>
                </a:moveTo>
                <a:lnTo>
                  <a:pt x="5845455" y="0"/>
                </a:lnTo>
                <a:lnTo>
                  <a:pt x="5845455" y="4284440"/>
                </a:lnTo>
                <a:lnTo>
                  <a:pt x="0" y="4284440"/>
                </a:lnTo>
                <a:lnTo>
                  <a:pt x="0" y="0"/>
                </a:lnTo>
                <a:close/>
              </a:path>
            </a:pathLst>
          </a:custGeom>
          <a:blipFill>
            <a:blip r:embed="rId7"/>
            <a:stretch>
              <a:fillRect l="-7219" t="-64510" r="-32540" b="-89620"/>
            </a:stretch>
          </a:blipFill>
        </p:spPr>
      </p:sp>
      <p:sp>
        <p:nvSpPr>
          <p:cNvPr name="Freeform 6" id="6"/>
          <p:cNvSpPr/>
          <p:nvPr/>
        </p:nvSpPr>
        <p:spPr>
          <a:xfrm flipH="false" flipV="false" rot="0">
            <a:off x="609257" y="922649"/>
            <a:ext cx="5845454" cy="3483750"/>
          </a:xfrm>
          <a:custGeom>
            <a:avLst/>
            <a:gdLst/>
            <a:ahLst/>
            <a:cxnLst/>
            <a:rect r="r" b="b" t="t" l="l"/>
            <a:pathLst>
              <a:path h="3483750" w="5845454">
                <a:moveTo>
                  <a:pt x="0" y="0"/>
                </a:moveTo>
                <a:lnTo>
                  <a:pt x="5845455" y="0"/>
                </a:lnTo>
                <a:lnTo>
                  <a:pt x="5845455" y="3483749"/>
                </a:lnTo>
                <a:lnTo>
                  <a:pt x="0" y="34837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7" id="7"/>
          <p:cNvGrpSpPr/>
          <p:nvPr/>
        </p:nvGrpSpPr>
        <p:grpSpPr>
          <a:xfrm rot="133320">
            <a:off x="545249" y="810654"/>
            <a:ext cx="5974785" cy="3707797"/>
            <a:chOff x="0" y="0"/>
            <a:chExt cx="3983190" cy="2471864"/>
          </a:xfrm>
        </p:grpSpPr>
        <p:sp>
          <p:nvSpPr>
            <p:cNvPr name="Freeform 8" id="8"/>
            <p:cNvSpPr/>
            <p:nvPr/>
          </p:nvSpPr>
          <p:spPr>
            <a:xfrm flipH="false" flipV="false" rot="0">
              <a:off x="0" y="0"/>
              <a:ext cx="3983228" cy="2471928"/>
            </a:xfrm>
            <a:custGeom>
              <a:avLst/>
              <a:gdLst/>
              <a:ahLst/>
              <a:cxnLst/>
              <a:rect r="r" b="b" t="t" l="l"/>
              <a:pathLst>
                <a:path h="2471928" w="3983228">
                  <a:moveTo>
                    <a:pt x="0" y="151130"/>
                  </a:moveTo>
                  <a:lnTo>
                    <a:pt x="0" y="174498"/>
                  </a:lnTo>
                  <a:lnTo>
                    <a:pt x="89154" y="2471928"/>
                  </a:lnTo>
                  <a:lnTo>
                    <a:pt x="3983228" y="2320798"/>
                  </a:lnTo>
                  <a:lnTo>
                    <a:pt x="3893185" y="0"/>
                  </a:lnTo>
                  <a:close/>
                </a:path>
              </a:pathLst>
            </a:custGeom>
            <a:blipFill>
              <a:blip r:embed="rId10"/>
              <a:stretch>
                <a:fillRect l="0" t="-4773" r="-270" b="-16543"/>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7F6000"/>
        </a:solidFill>
      </p:bgPr>
    </p:bg>
    <p:spTree>
      <p:nvGrpSpPr>
        <p:cNvPr id="1" name=""/>
        <p:cNvGrpSpPr/>
        <p:nvPr/>
      </p:nvGrpSpPr>
      <p:grpSpPr>
        <a:xfrm>
          <a:off x="0" y="0"/>
          <a:ext cx="0" cy="0"/>
          <a:chOff x="0" y="0"/>
          <a:chExt cx="0" cy="0"/>
        </a:xfrm>
      </p:grpSpPr>
      <p:sp>
        <p:nvSpPr>
          <p:cNvPr name="Freeform 2" id="2"/>
          <p:cNvSpPr/>
          <p:nvPr/>
        </p:nvSpPr>
        <p:spPr>
          <a:xfrm flipH="false" flipV="false" rot="0">
            <a:off x="993153" y="2296458"/>
            <a:ext cx="8655291" cy="6281109"/>
          </a:xfrm>
          <a:custGeom>
            <a:avLst/>
            <a:gdLst/>
            <a:ahLst/>
            <a:cxnLst/>
            <a:rect r="r" b="b" t="t" l="l"/>
            <a:pathLst>
              <a:path h="6281109" w="8655291">
                <a:moveTo>
                  <a:pt x="0" y="0"/>
                </a:moveTo>
                <a:lnTo>
                  <a:pt x="8655291" y="0"/>
                </a:lnTo>
                <a:lnTo>
                  <a:pt x="8655291" y="6281109"/>
                </a:lnTo>
                <a:lnTo>
                  <a:pt x="0" y="62811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48405" y="603542"/>
            <a:ext cx="17295190" cy="9601390"/>
          </a:xfrm>
          <a:custGeom>
            <a:avLst/>
            <a:gdLst/>
            <a:ahLst/>
            <a:cxnLst/>
            <a:rect r="r" b="b" t="t" l="l"/>
            <a:pathLst>
              <a:path h="9601390" w="17295190">
                <a:moveTo>
                  <a:pt x="0" y="0"/>
                </a:moveTo>
                <a:lnTo>
                  <a:pt x="17295190" y="0"/>
                </a:lnTo>
                <a:lnTo>
                  <a:pt x="17295190" y="9601391"/>
                </a:lnTo>
                <a:lnTo>
                  <a:pt x="0" y="96013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93153" y="2296458"/>
            <a:ext cx="8655291" cy="6281109"/>
          </a:xfrm>
          <a:custGeom>
            <a:avLst/>
            <a:gdLst/>
            <a:ahLst/>
            <a:cxnLst/>
            <a:rect r="r" b="b" t="t" l="l"/>
            <a:pathLst>
              <a:path h="6281109" w="8655291">
                <a:moveTo>
                  <a:pt x="0" y="0"/>
                </a:moveTo>
                <a:lnTo>
                  <a:pt x="8655291" y="0"/>
                </a:lnTo>
                <a:lnTo>
                  <a:pt x="8655291" y="6281109"/>
                </a:lnTo>
                <a:lnTo>
                  <a:pt x="0" y="6281109"/>
                </a:lnTo>
                <a:lnTo>
                  <a:pt x="0" y="0"/>
                </a:lnTo>
                <a:close/>
              </a:path>
            </a:pathLst>
          </a:custGeom>
          <a:blipFill>
            <a:blip r:embed="rId6"/>
            <a:stretch>
              <a:fillRect l="0" t="0" r="0" b="-3459"/>
            </a:stretch>
          </a:blipFill>
        </p:spPr>
      </p:sp>
      <p:sp>
        <p:nvSpPr>
          <p:cNvPr name="TextBox 5" id="5"/>
          <p:cNvSpPr txBox="true"/>
          <p:nvPr/>
        </p:nvSpPr>
        <p:spPr>
          <a:xfrm rot="0">
            <a:off x="946842" y="858793"/>
            <a:ext cx="7777772" cy="979475"/>
          </a:xfrm>
          <a:prstGeom prst="rect">
            <a:avLst/>
          </a:prstGeom>
        </p:spPr>
        <p:txBody>
          <a:bodyPr anchor="t" rtlCol="false" tIns="0" lIns="0" bIns="0" rIns="0">
            <a:spAutoFit/>
          </a:bodyPr>
          <a:lstStyle/>
          <a:p>
            <a:pPr algn="l">
              <a:lnSpc>
                <a:spcPts val="7055"/>
              </a:lnSpc>
            </a:pPr>
            <a:r>
              <a:rPr lang="en-US" sz="5039">
                <a:solidFill>
                  <a:srgbClr val="E6BB52"/>
                </a:solidFill>
                <a:latin typeface="Koulen"/>
                <a:ea typeface="Koulen"/>
                <a:cs typeface="Koulen"/>
                <a:sym typeface="Koulen"/>
              </a:rPr>
              <a:t>6. EDGES OF AILEY @ THE WHITNEY</a:t>
            </a:r>
          </a:p>
        </p:txBody>
      </p:sp>
      <p:sp>
        <p:nvSpPr>
          <p:cNvPr name="TextBox 6" id="6"/>
          <p:cNvSpPr txBox="true"/>
          <p:nvPr/>
        </p:nvSpPr>
        <p:spPr>
          <a:xfrm rot="0">
            <a:off x="10201846" y="882777"/>
            <a:ext cx="7656786" cy="8402879"/>
          </a:xfrm>
          <a:prstGeom prst="rect">
            <a:avLst/>
          </a:prstGeom>
        </p:spPr>
        <p:txBody>
          <a:bodyPr anchor="t" rtlCol="false" tIns="0" lIns="0" bIns="0" rIns="0">
            <a:spAutoFit/>
          </a:bodyPr>
          <a:lstStyle/>
          <a:p>
            <a:pPr algn="l">
              <a:lnSpc>
                <a:spcPts val="3036"/>
              </a:lnSpc>
            </a:pPr>
            <a:r>
              <a:rPr lang="en-US" sz="2200">
                <a:solidFill>
                  <a:srgbClr val="FFFFFF"/>
                </a:solidFill>
                <a:latin typeface="Arial"/>
                <a:ea typeface="Arial"/>
                <a:cs typeface="Arial"/>
                <a:sym typeface="Arial"/>
              </a:rPr>
              <a:t>“Edges of AIley” at Whitney showcased Ailey’s artistic legacy and the establishment of Alvin Ailey American Dance Theatre ( AADT). It consisted of a huge installation which played the recordings of AAADT including the creation of his iconic work “Revelation”. The timeless choreographies depicted Ailey’s upbringing as an African-American navigating the culture. </a:t>
            </a:r>
          </a:p>
          <a:p>
            <a:pPr algn="l">
              <a:lnSpc>
                <a:spcPts val="5500"/>
              </a:lnSpc>
            </a:pPr>
            <a:r>
              <a:rPr lang="en-US" sz="2200">
                <a:solidFill>
                  <a:srgbClr val="FFFFFF"/>
                </a:solidFill>
                <a:latin typeface="Arial"/>
                <a:ea typeface="Arial"/>
                <a:cs typeface="Arial"/>
                <a:sym typeface="Arial"/>
              </a:rPr>
              <a:t>Ailey’s presence comes across through video surrounding </a:t>
            </a:r>
          </a:p>
          <a:p>
            <a:pPr algn="l">
              <a:lnSpc>
                <a:spcPts val="1100"/>
              </a:lnSpc>
            </a:pPr>
            <a:r>
              <a:rPr lang="en-US" sz="2200">
                <a:solidFill>
                  <a:srgbClr val="FFFFFF"/>
                </a:solidFill>
                <a:latin typeface="Arial"/>
                <a:ea typeface="Arial"/>
                <a:cs typeface="Arial"/>
                <a:sym typeface="Arial"/>
              </a:rPr>
              <a:t>the upper and his personal effects, in a floor filled with </a:t>
            </a:r>
          </a:p>
          <a:p>
            <a:pPr algn="l">
              <a:lnSpc>
                <a:spcPts val="4972"/>
              </a:lnSpc>
            </a:pPr>
            <a:r>
              <a:rPr lang="en-US" sz="2200">
                <a:solidFill>
                  <a:srgbClr val="FFFFFF"/>
                </a:solidFill>
                <a:latin typeface="Arial"/>
                <a:ea typeface="Arial"/>
                <a:cs typeface="Arial"/>
                <a:sym typeface="Arial"/>
              </a:rPr>
              <a:t>artworks by over eighty artists. These works are arranged </a:t>
            </a:r>
          </a:p>
          <a:p>
            <a:pPr algn="l">
              <a:lnSpc>
                <a:spcPts val="1100"/>
              </a:lnSpc>
            </a:pPr>
            <a:r>
              <a:rPr lang="en-US" sz="2200">
                <a:solidFill>
                  <a:srgbClr val="FFFFFF"/>
                </a:solidFill>
                <a:latin typeface="Arial"/>
                <a:ea typeface="Arial"/>
                <a:cs typeface="Arial"/>
                <a:sym typeface="Arial"/>
              </a:rPr>
              <a:t>by themes that shaped Ailey’s life and dances. Sections </a:t>
            </a:r>
          </a:p>
          <a:p>
            <a:pPr algn="l">
              <a:lnSpc>
                <a:spcPts val="4972"/>
              </a:lnSpc>
            </a:pPr>
            <a:r>
              <a:rPr lang="en-US" sz="2200">
                <a:solidFill>
                  <a:srgbClr val="FFFFFF"/>
                </a:solidFill>
                <a:latin typeface="Arial"/>
                <a:ea typeface="Arial"/>
                <a:cs typeface="Arial"/>
                <a:sym typeface="Arial"/>
              </a:rPr>
              <a:t>span an expanded Black southern imaginary that enfolds </a:t>
            </a:r>
          </a:p>
          <a:p>
            <a:pPr algn="l">
              <a:lnSpc>
                <a:spcPts val="1100"/>
              </a:lnSpc>
            </a:pPr>
            <a:r>
              <a:rPr lang="en-US" sz="2200">
                <a:solidFill>
                  <a:srgbClr val="FFFFFF"/>
                </a:solidFill>
                <a:latin typeface="Arial"/>
                <a:ea typeface="Arial"/>
                <a:cs typeface="Arial"/>
                <a:sym typeface="Arial"/>
              </a:rPr>
              <a:t>histories of the American South with those of the Caribbean, </a:t>
            </a:r>
          </a:p>
          <a:p>
            <a:pPr algn="l">
              <a:lnSpc>
                <a:spcPts val="4972"/>
              </a:lnSpc>
            </a:pPr>
            <a:r>
              <a:rPr lang="en-US" sz="2200">
                <a:solidFill>
                  <a:srgbClr val="FFFFFF"/>
                </a:solidFill>
                <a:latin typeface="Arial"/>
                <a:ea typeface="Arial"/>
                <a:cs typeface="Arial"/>
                <a:sym typeface="Arial"/>
              </a:rPr>
              <a:t>Brazil, and West Africa; the enduring practices of Black </a:t>
            </a:r>
          </a:p>
          <a:p>
            <a:pPr algn="l">
              <a:lnSpc>
                <a:spcPts val="1100"/>
              </a:lnSpc>
            </a:pPr>
            <a:r>
              <a:rPr lang="en-US" sz="2200">
                <a:solidFill>
                  <a:srgbClr val="FFFFFF"/>
                </a:solidFill>
                <a:latin typeface="Arial"/>
                <a:ea typeface="Arial"/>
                <a:cs typeface="Arial"/>
                <a:sym typeface="Arial"/>
              </a:rPr>
              <a:t>spirituality; the profound conditions and effects of Black </a:t>
            </a:r>
          </a:p>
          <a:p>
            <a:pPr algn="l">
              <a:lnSpc>
                <a:spcPts val="4972"/>
              </a:lnSpc>
            </a:pPr>
            <a:r>
              <a:rPr lang="en-US" sz="2200">
                <a:solidFill>
                  <a:srgbClr val="FFFFFF"/>
                </a:solidFill>
                <a:latin typeface="Arial"/>
                <a:ea typeface="Arial"/>
                <a:cs typeface="Arial"/>
                <a:sym typeface="Arial"/>
              </a:rPr>
              <a:t>migration; the resilience for and necessity of an </a:t>
            </a:r>
          </a:p>
          <a:p>
            <a:pPr algn="l">
              <a:lnSpc>
                <a:spcPts val="1100"/>
              </a:lnSpc>
            </a:pPr>
            <a:r>
              <a:rPr lang="en-US" sz="2200">
                <a:solidFill>
                  <a:srgbClr val="FFFFFF"/>
                </a:solidFill>
                <a:latin typeface="Arial"/>
                <a:ea typeface="Arial"/>
                <a:cs typeface="Arial"/>
                <a:sym typeface="Arial"/>
              </a:rPr>
              <a:t>intersectional Black liberation; the prominence of Black </a:t>
            </a:r>
          </a:p>
          <a:p>
            <a:pPr algn="l">
              <a:lnSpc>
                <a:spcPts val="4972"/>
              </a:lnSpc>
            </a:pPr>
            <a:r>
              <a:rPr lang="en-US" sz="2200">
                <a:solidFill>
                  <a:srgbClr val="FFFFFF"/>
                </a:solidFill>
                <a:latin typeface="Arial"/>
                <a:ea typeface="Arial"/>
                <a:cs typeface="Arial"/>
                <a:sym typeface="Arial"/>
              </a:rPr>
              <a:t>women in Ailey’s life; and the robust histories and </a:t>
            </a:r>
          </a:p>
          <a:p>
            <a:pPr algn="l">
              <a:lnSpc>
                <a:spcPts val="1100"/>
              </a:lnSpc>
            </a:pPr>
            <a:r>
              <a:rPr lang="en-US" sz="2200">
                <a:solidFill>
                  <a:srgbClr val="FFFFFF"/>
                </a:solidFill>
                <a:latin typeface="Arial"/>
                <a:ea typeface="Arial"/>
                <a:cs typeface="Arial"/>
                <a:sym typeface="Arial"/>
              </a:rPr>
              <a:t>experiments of Black music; along with the myriad </a:t>
            </a:r>
          </a:p>
          <a:p>
            <a:pPr algn="l">
              <a:lnSpc>
                <a:spcPts val="4972"/>
              </a:lnSpc>
            </a:pPr>
            <a:r>
              <a:rPr lang="en-US" sz="2200">
                <a:solidFill>
                  <a:srgbClr val="FFFFFF"/>
                </a:solidFill>
                <a:latin typeface="Arial"/>
                <a:ea typeface="Arial"/>
                <a:cs typeface="Arial"/>
                <a:sym typeface="Arial"/>
              </a:rPr>
              <a:t>representations of Blackness in dance and meditations on </a:t>
            </a:r>
          </a:p>
          <a:p>
            <a:pPr algn="l">
              <a:lnSpc>
                <a:spcPts val="1100"/>
              </a:lnSpc>
            </a:pPr>
            <a:r>
              <a:rPr lang="en-US" sz="2200">
                <a:solidFill>
                  <a:srgbClr val="FFFFFF"/>
                </a:solidFill>
                <a:latin typeface="Arial"/>
                <a:ea typeface="Arial"/>
                <a:cs typeface="Arial"/>
                <a:sym typeface="Arial"/>
              </a:rPr>
              <a:t>dance after Ailey.</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212121"/>
        </a:solidFill>
      </p:bgPr>
    </p:bg>
    <p:spTree>
      <p:nvGrpSpPr>
        <p:cNvPr id="1" name=""/>
        <p:cNvGrpSpPr/>
        <p:nvPr/>
      </p:nvGrpSpPr>
      <p:grpSpPr>
        <a:xfrm>
          <a:off x="0" y="0"/>
          <a:ext cx="0" cy="0"/>
          <a:chOff x="0" y="0"/>
          <a:chExt cx="0" cy="0"/>
        </a:xfrm>
      </p:grpSpPr>
      <p:sp>
        <p:nvSpPr>
          <p:cNvPr name="Freeform 2" id="2"/>
          <p:cNvSpPr/>
          <p:nvPr/>
        </p:nvSpPr>
        <p:spPr>
          <a:xfrm flipH="false" flipV="false" rot="0">
            <a:off x="623392" y="890054"/>
            <a:ext cx="17041197" cy="1145400"/>
          </a:xfrm>
          <a:custGeom>
            <a:avLst/>
            <a:gdLst/>
            <a:ahLst/>
            <a:cxnLst/>
            <a:rect r="r" b="b" t="t" l="l"/>
            <a:pathLst>
              <a:path h="1145400" w="17041197">
                <a:moveTo>
                  <a:pt x="0" y="0"/>
                </a:moveTo>
                <a:lnTo>
                  <a:pt x="17041197" y="0"/>
                </a:lnTo>
                <a:lnTo>
                  <a:pt x="17041197" y="1145400"/>
                </a:lnTo>
                <a:lnTo>
                  <a:pt x="0" y="1145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96405" y="2177948"/>
            <a:ext cx="17295190" cy="7086791"/>
          </a:xfrm>
          <a:custGeom>
            <a:avLst/>
            <a:gdLst/>
            <a:ahLst/>
            <a:cxnLst/>
            <a:rect r="r" b="b" t="t" l="l"/>
            <a:pathLst>
              <a:path h="7086791" w="17295190">
                <a:moveTo>
                  <a:pt x="0" y="0"/>
                </a:moveTo>
                <a:lnTo>
                  <a:pt x="17295190" y="0"/>
                </a:lnTo>
                <a:lnTo>
                  <a:pt x="17295190" y="7086791"/>
                </a:lnTo>
                <a:lnTo>
                  <a:pt x="0" y="70867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765315" y="1024566"/>
            <a:ext cx="15599207" cy="6477895"/>
          </a:xfrm>
          <a:prstGeom prst="rect">
            <a:avLst/>
          </a:prstGeom>
        </p:spPr>
        <p:txBody>
          <a:bodyPr anchor="t" rtlCol="false" tIns="0" lIns="0" bIns="0" rIns="0">
            <a:spAutoFit/>
          </a:bodyPr>
          <a:lstStyle/>
          <a:p>
            <a:pPr algn="l">
              <a:lnSpc>
                <a:spcPts val="7055"/>
              </a:lnSpc>
            </a:pPr>
            <a:r>
              <a:rPr lang="en-US" sz="5039">
                <a:solidFill>
                  <a:srgbClr val="FFFFFF"/>
                </a:solidFill>
                <a:latin typeface="Arial"/>
                <a:ea typeface="Arial"/>
                <a:cs typeface="Arial"/>
                <a:sym typeface="Arial"/>
              </a:rPr>
              <a:t>OUR BIG ART QUESTION</a:t>
            </a:r>
          </a:p>
          <a:p>
            <a:pPr algn="l">
              <a:lnSpc>
                <a:spcPts val="5139"/>
              </a:lnSpc>
            </a:pPr>
            <a:r>
              <a:rPr lang="en-US" sz="3671" i="true">
                <a:solidFill>
                  <a:srgbClr val="ADADAD"/>
                </a:solidFill>
                <a:latin typeface="Oswald"/>
                <a:ea typeface="Oswald"/>
                <a:cs typeface="Oswald"/>
                <a:sym typeface="Oswald"/>
              </a:rPr>
              <a:t>What would you do if you were trapped in a museum or gallery overnight?</a:t>
            </a:r>
          </a:p>
          <a:p>
            <a:pPr algn="l">
              <a:lnSpc>
                <a:spcPts val="5040"/>
              </a:lnSpc>
            </a:pPr>
            <a:r>
              <a:rPr lang="en-US" sz="3600">
                <a:solidFill>
                  <a:srgbClr val="ADADAD"/>
                </a:solidFill>
                <a:latin typeface="Oswald"/>
                <a:ea typeface="Oswald"/>
                <a:cs typeface="Oswald"/>
                <a:sym typeface="Oswald"/>
              </a:rPr>
              <a:t>Here’s an article from the British publication The Guardian about such things:</a:t>
            </a:r>
          </a:p>
          <a:p>
            <a:pPr algn="l">
              <a:lnSpc>
                <a:spcPts val="6348"/>
              </a:lnSpc>
            </a:pPr>
            <a:r>
              <a:rPr lang="en-US" sz="4600">
                <a:solidFill>
                  <a:srgbClr val="212121"/>
                </a:solidFill>
                <a:latin typeface="Georgia"/>
                <a:ea typeface="Georgia"/>
                <a:cs typeface="Georgia"/>
                <a:sym typeface="Georgia"/>
                <a:hlinkClick r:id="rId6" tooltip="https://www.theguardian.com/travel/2017/jan/25/nights-at-the-museum-lock-ins-galleries-visitor-trapped-german-museum"/>
              </a:rPr>
              <a:t>Nights at the museum: tales of being trapped in galleries, a cathedral … and a 'hotel'</a:t>
            </a:r>
          </a:p>
          <a:p>
            <a:pPr algn="l">
              <a:lnSpc>
                <a:spcPts val="5040"/>
              </a:lnSpc>
            </a:pPr>
            <a:r>
              <a:rPr lang="en-US" sz="3600">
                <a:solidFill>
                  <a:srgbClr val="ADADAD"/>
                </a:solidFill>
                <a:latin typeface="Oswald"/>
                <a:ea typeface="Oswald"/>
                <a:cs typeface="Oswald"/>
                <a:sym typeface="Oswald"/>
              </a:rPr>
              <a:t>We’re probably the most like Louis Morris Murphy Jr, mostly for the 911 call </a:t>
            </a:r>
            <a:r>
              <a:rPr lang="en-US" sz="3600">
                <a:solidFill>
                  <a:srgbClr val="FFFF00"/>
                </a:solidFill>
                <a:latin typeface="Oswald"/>
                <a:ea typeface="Oswald"/>
                <a:cs typeface="Oswald"/>
                <a:sym typeface="Oswald"/>
              </a:rPr>
              <a:t>LOL</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7F6000"/>
        </a:solidFill>
      </p:bgPr>
    </p:bg>
    <p:spTree>
      <p:nvGrpSpPr>
        <p:cNvPr id="1" name=""/>
        <p:cNvGrpSpPr/>
        <p:nvPr/>
      </p:nvGrpSpPr>
      <p:grpSpPr>
        <a:xfrm>
          <a:off x="0" y="0"/>
          <a:ext cx="0" cy="0"/>
          <a:chOff x="0" y="0"/>
          <a:chExt cx="0" cy="0"/>
        </a:xfrm>
      </p:grpSpPr>
      <p:sp>
        <p:nvSpPr>
          <p:cNvPr name="Freeform 2" id="2"/>
          <p:cNvSpPr/>
          <p:nvPr/>
        </p:nvSpPr>
        <p:spPr>
          <a:xfrm flipH="false" flipV="false" rot="0">
            <a:off x="514655" y="2417997"/>
            <a:ext cx="8520608" cy="6333592"/>
          </a:xfrm>
          <a:custGeom>
            <a:avLst/>
            <a:gdLst/>
            <a:ahLst/>
            <a:cxnLst/>
            <a:rect r="r" b="b" t="t" l="l"/>
            <a:pathLst>
              <a:path h="6333592" w="8520608">
                <a:moveTo>
                  <a:pt x="0" y="0"/>
                </a:moveTo>
                <a:lnTo>
                  <a:pt x="8520608" y="0"/>
                </a:lnTo>
                <a:lnTo>
                  <a:pt x="8520608" y="6333592"/>
                </a:lnTo>
                <a:lnTo>
                  <a:pt x="0" y="63335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23392" y="890054"/>
            <a:ext cx="8520608" cy="1145400"/>
          </a:xfrm>
          <a:custGeom>
            <a:avLst/>
            <a:gdLst/>
            <a:ahLst/>
            <a:cxnLst/>
            <a:rect r="r" b="b" t="t" l="l"/>
            <a:pathLst>
              <a:path h="1145400" w="8520608">
                <a:moveTo>
                  <a:pt x="0" y="0"/>
                </a:moveTo>
                <a:lnTo>
                  <a:pt x="8520608" y="0"/>
                </a:lnTo>
                <a:lnTo>
                  <a:pt x="8520608" y="1145400"/>
                </a:lnTo>
                <a:lnTo>
                  <a:pt x="0" y="1145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404947" y="1042302"/>
            <a:ext cx="4671346" cy="4794999"/>
          </a:xfrm>
          <a:custGeom>
            <a:avLst/>
            <a:gdLst/>
            <a:ahLst/>
            <a:cxnLst/>
            <a:rect r="r" b="b" t="t" l="l"/>
            <a:pathLst>
              <a:path h="4794999" w="4671346">
                <a:moveTo>
                  <a:pt x="0" y="0"/>
                </a:moveTo>
                <a:lnTo>
                  <a:pt x="4671346" y="0"/>
                </a:lnTo>
                <a:lnTo>
                  <a:pt x="4671346" y="4794999"/>
                </a:lnTo>
                <a:lnTo>
                  <a:pt x="0" y="47949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404947" y="6142101"/>
            <a:ext cx="4671346" cy="3653409"/>
          </a:xfrm>
          <a:custGeom>
            <a:avLst/>
            <a:gdLst/>
            <a:ahLst/>
            <a:cxnLst/>
            <a:rect r="r" b="b" t="t" l="l"/>
            <a:pathLst>
              <a:path h="3653409" w="4671346">
                <a:moveTo>
                  <a:pt x="0" y="0"/>
                </a:moveTo>
                <a:lnTo>
                  <a:pt x="4671346" y="0"/>
                </a:lnTo>
                <a:lnTo>
                  <a:pt x="4671346" y="3653409"/>
                </a:lnTo>
                <a:lnTo>
                  <a:pt x="0" y="36534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4337259" y="1042302"/>
            <a:ext cx="3602107" cy="4794999"/>
          </a:xfrm>
          <a:custGeom>
            <a:avLst/>
            <a:gdLst/>
            <a:ahLst/>
            <a:cxnLst/>
            <a:rect r="r" b="b" t="t" l="l"/>
            <a:pathLst>
              <a:path h="4794999" w="3602107">
                <a:moveTo>
                  <a:pt x="0" y="0"/>
                </a:moveTo>
                <a:lnTo>
                  <a:pt x="3602107" y="0"/>
                </a:lnTo>
                <a:lnTo>
                  <a:pt x="3602107" y="4794999"/>
                </a:lnTo>
                <a:lnTo>
                  <a:pt x="0" y="47949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4206099" y="6142101"/>
            <a:ext cx="3602107" cy="3653409"/>
          </a:xfrm>
          <a:custGeom>
            <a:avLst/>
            <a:gdLst/>
            <a:ahLst/>
            <a:cxnLst/>
            <a:rect r="r" b="b" t="t" l="l"/>
            <a:pathLst>
              <a:path h="3653409" w="3602107">
                <a:moveTo>
                  <a:pt x="0" y="0"/>
                </a:moveTo>
                <a:lnTo>
                  <a:pt x="3602108" y="0"/>
                </a:lnTo>
                <a:lnTo>
                  <a:pt x="3602108" y="3653409"/>
                </a:lnTo>
                <a:lnTo>
                  <a:pt x="0" y="365340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9404947" y="1042302"/>
            <a:ext cx="4671346" cy="4794999"/>
          </a:xfrm>
          <a:custGeom>
            <a:avLst/>
            <a:gdLst/>
            <a:ahLst/>
            <a:cxnLst/>
            <a:rect r="r" b="b" t="t" l="l"/>
            <a:pathLst>
              <a:path h="4794999" w="4671346">
                <a:moveTo>
                  <a:pt x="0" y="0"/>
                </a:moveTo>
                <a:lnTo>
                  <a:pt x="4671346" y="0"/>
                </a:lnTo>
                <a:lnTo>
                  <a:pt x="4671346" y="4794999"/>
                </a:lnTo>
                <a:lnTo>
                  <a:pt x="0" y="4794999"/>
                </a:lnTo>
                <a:lnTo>
                  <a:pt x="0" y="0"/>
                </a:lnTo>
                <a:close/>
              </a:path>
            </a:pathLst>
          </a:custGeom>
          <a:blipFill>
            <a:blip r:embed="rId14"/>
            <a:stretch>
              <a:fillRect l="0" t="0" r="0" b="-13079"/>
            </a:stretch>
          </a:blipFill>
        </p:spPr>
      </p:sp>
      <p:sp>
        <p:nvSpPr>
          <p:cNvPr name="Freeform 9" id="9"/>
          <p:cNvSpPr/>
          <p:nvPr/>
        </p:nvSpPr>
        <p:spPr>
          <a:xfrm flipH="false" flipV="false" rot="0">
            <a:off x="9404947" y="6142101"/>
            <a:ext cx="4671346" cy="3653409"/>
          </a:xfrm>
          <a:custGeom>
            <a:avLst/>
            <a:gdLst/>
            <a:ahLst/>
            <a:cxnLst/>
            <a:rect r="r" b="b" t="t" l="l"/>
            <a:pathLst>
              <a:path h="3653409" w="4671346">
                <a:moveTo>
                  <a:pt x="0" y="0"/>
                </a:moveTo>
                <a:lnTo>
                  <a:pt x="4671346" y="0"/>
                </a:lnTo>
                <a:lnTo>
                  <a:pt x="4671346" y="3653409"/>
                </a:lnTo>
                <a:lnTo>
                  <a:pt x="0" y="3653409"/>
                </a:lnTo>
                <a:lnTo>
                  <a:pt x="0" y="0"/>
                </a:lnTo>
                <a:close/>
              </a:path>
            </a:pathLst>
          </a:custGeom>
          <a:blipFill>
            <a:blip r:embed="rId15"/>
            <a:stretch>
              <a:fillRect l="0" t="0" r="-4160" b="0"/>
            </a:stretch>
          </a:blipFill>
        </p:spPr>
      </p:sp>
      <p:sp>
        <p:nvSpPr>
          <p:cNvPr name="Freeform 10" id="10"/>
          <p:cNvSpPr/>
          <p:nvPr/>
        </p:nvSpPr>
        <p:spPr>
          <a:xfrm flipH="false" flipV="false" rot="0">
            <a:off x="14337259" y="1042302"/>
            <a:ext cx="3602107" cy="4794999"/>
          </a:xfrm>
          <a:custGeom>
            <a:avLst/>
            <a:gdLst/>
            <a:ahLst/>
            <a:cxnLst/>
            <a:rect r="r" b="b" t="t" l="l"/>
            <a:pathLst>
              <a:path h="4794999" w="3602107">
                <a:moveTo>
                  <a:pt x="0" y="0"/>
                </a:moveTo>
                <a:lnTo>
                  <a:pt x="3602107" y="0"/>
                </a:lnTo>
                <a:lnTo>
                  <a:pt x="3602107" y="4794999"/>
                </a:lnTo>
                <a:lnTo>
                  <a:pt x="0" y="4794999"/>
                </a:lnTo>
                <a:lnTo>
                  <a:pt x="0" y="0"/>
                </a:lnTo>
                <a:close/>
              </a:path>
            </a:pathLst>
          </a:custGeom>
          <a:blipFill>
            <a:blip r:embed="rId16"/>
            <a:stretch>
              <a:fillRect l="0" t="0" r="0" b="-119"/>
            </a:stretch>
          </a:blipFill>
        </p:spPr>
      </p:sp>
      <p:sp>
        <p:nvSpPr>
          <p:cNvPr name="Freeform 11" id="11"/>
          <p:cNvSpPr/>
          <p:nvPr/>
        </p:nvSpPr>
        <p:spPr>
          <a:xfrm flipH="false" flipV="false" rot="0">
            <a:off x="14206099" y="6142101"/>
            <a:ext cx="3602107" cy="3653409"/>
          </a:xfrm>
          <a:custGeom>
            <a:avLst/>
            <a:gdLst/>
            <a:ahLst/>
            <a:cxnLst/>
            <a:rect r="r" b="b" t="t" l="l"/>
            <a:pathLst>
              <a:path h="3653409" w="3602107">
                <a:moveTo>
                  <a:pt x="0" y="0"/>
                </a:moveTo>
                <a:lnTo>
                  <a:pt x="3602108" y="0"/>
                </a:lnTo>
                <a:lnTo>
                  <a:pt x="3602108" y="3653409"/>
                </a:lnTo>
                <a:lnTo>
                  <a:pt x="0" y="3653409"/>
                </a:lnTo>
                <a:lnTo>
                  <a:pt x="0" y="0"/>
                </a:lnTo>
                <a:close/>
              </a:path>
            </a:pathLst>
          </a:custGeom>
          <a:blipFill>
            <a:blip r:embed="rId17"/>
            <a:stretch>
              <a:fillRect l="0" t="-19100" r="-5159" b="-19089"/>
            </a:stretch>
          </a:blipFill>
        </p:spPr>
      </p:sp>
      <p:sp>
        <p:nvSpPr>
          <p:cNvPr name="TextBox 12" id="12"/>
          <p:cNvSpPr txBox="true"/>
          <p:nvPr/>
        </p:nvSpPr>
        <p:spPr>
          <a:xfrm rot="0">
            <a:off x="794842" y="902303"/>
            <a:ext cx="3669201" cy="979475"/>
          </a:xfrm>
          <a:prstGeom prst="rect">
            <a:avLst/>
          </a:prstGeom>
        </p:spPr>
        <p:txBody>
          <a:bodyPr anchor="t" rtlCol="false" tIns="0" lIns="0" bIns="0" rIns="0">
            <a:spAutoFit/>
          </a:bodyPr>
          <a:lstStyle/>
          <a:p>
            <a:pPr algn="l">
              <a:lnSpc>
                <a:spcPts val="7055"/>
              </a:lnSpc>
            </a:pPr>
            <a:r>
              <a:rPr lang="en-US" sz="5039">
                <a:solidFill>
                  <a:srgbClr val="E6BB52"/>
                </a:solidFill>
                <a:latin typeface="Koulen"/>
                <a:ea typeface="Koulen"/>
                <a:cs typeface="Koulen"/>
                <a:sym typeface="Koulen"/>
              </a:rPr>
              <a:t>Ailey and more</a:t>
            </a:r>
          </a:p>
        </p:txBody>
      </p:sp>
      <p:sp>
        <p:nvSpPr>
          <p:cNvPr name="TextBox 13" id="13"/>
          <p:cNvSpPr txBox="true"/>
          <p:nvPr/>
        </p:nvSpPr>
        <p:spPr>
          <a:xfrm rot="0">
            <a:off x="4398683" y="1024566"/>
            <a:ext cx="652882" cy="878662"/>
          </a:xfrm>
          <a:prstGeom prst="rect">
            <a:avLst/>
          </a:prstGeom>
        </p:spPr>
        <p:txBody>
          <a:bodyPr anchor="t" rtlCol="false" tIns="0" lIns="0" bIns="0" rIns="0">
            <a:spAutoFit/>
          </a:bodyPr>
          <a:lstStyle/>
          <a:p>
            <a:pPr algn="l">
              <a:lnSpc>
                <a:spcPts val="7055"/>
              </a:lnSpc>
            </a:pPr>
            <a:r>
              <a:rPr lang="en-US" sz="5039">
                <a:solidFill>
                  <a:srgbClr val="E6BB52"/>
                </a:solidFill>
                <a:latin typeface="Arial"/>
                <a:ea typeface="Arial"/>
                <a:cs typeface="Arial"/>
                <a:sym typeface="Arial"/>
              </a:rPr>
              <a:t>…</a:t>
            </a:r>
          </a:p>
        </p:txBody>
      </p:sp>
      <p:sp>
        <p:nvSpPr>
          <p:cNvPr name="TextBox 14" id="14"/>
          <p:cNvSpPr txBox="true"/>
          <p:nvPr/>
        </p:nvSpPr>
        <p:spPr>
          <a:xfrm rot="0">
            <a:off x="686105" y="2574493"/>
            <a:ext cx="8443932" cy="5773788"/>
          </a:xfrm>
          <a:prstGeom prst="rect">
            <a:avLst/>
          </a:prstGeom>
        </p:spPr>
        <p:txBody>
          <a:bodyPr anchor="t" rtlCol="false" tIns="0" lIns="0" bIns="0" rIns="0">
            <a:spAutoFit/>
          </a:bodyPr>
          <a:lstStyle/>
          <a:p>
            <a:pPr algn="just">
              <a:lnSpc>
                <a:spcPts val="4140"/>
              </a:lnSpc>
            </a:pPr>
            <a:r>
              <a:rPr lang="en-US" sz="3000" spc="78">
                <a:solidFill>
                  <a:srgbClr val="FFFFFF"/>
                </a:solidFill>
                <a:latin typeface="Arial"/>
                <a:ea typeface="Arial"/>
                <a:cs typeface="Arial"/>
                <a:sym typeface="Arial"/>
              </a:rPr>
              <a:t>The exhibit also included many artists of color working in different media that connected to the Ailey aesthetic. It was amazing to see works by artists like Basquiat, Mickalene Thomas, Faith Ringgold, Jacob Lawrence, William H. Johnson, Barkley Hendricks, Ralph Lemon, Glenn Ligon. We couldn’t help but notice those works and artists that Multi-Arts TRaC had seen at other exhibits (like Code Switch) or that Map Free City saw last summer at the Giants exhibit at BAM or the Harlem Renaissance exhibit at The Met.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212121"/>
        </a:solidFill>
      </p:bgPr>
    </p:bg>
    <p:spTree>
      <p:nvGrpSpPr>
        <p:cNvPr id="1" name=""/>
        <p:cNvGrpSpPr/>
        <p:nvPr/>
      </p:nvGrpSpPr>
      <p:grpSpPr>
        <a:xfrm>
          <a:off x="0" y="0"/>
          <a:ext cx="0" cy="0"/>
          <a:chOff x="0" y="0"/>
          <a:chExt cx="0" cy="0"/>
        </a:xfrm>
      </p:grpSpPr>
      <p:sp>
        <p:nvSpPr>
          <p:cNvPr name="Freeform 2" id="2"/>
          <p:cNvSpPr/>
          <p:nvPr/>
        </p:nvSpPr>
        <p:spPr>
          <a:xfrm flipH="false" flipV="false" rot="0">
            <a:off x="623392" y="890054"/>
            <a:ext cx="17041197" cy="1145400"/>
          </a:xfrm>
          <a:custGeom>
            <a:avLst/>
            <a:gdLst/>
            <a:ahLst/>
            <a:cxnLst/>
            <a:rect r="r" b="b" t="t" l="l"/>
            <a:pathLst>
              <a:path h="1145400" w="17041197">
                <a:moveTo>
                  <a:pt x="0" y="0"/>
                </a:moveTo>
                <a:lnTo>
                  <a:pt x="17041197" y="0"/>
                </a:lnTo>
                <a:lnTo>
                  <a:pt x="17041197" y="1145400"/>
                </a:lnTo>
                <a:lnTo>
                  <a:pt x="0" y="1145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23392" y="2304955"/>
            <a:ext cx="17041197" cy="6832797"/>
          </a:xfrm>
          <a:custGeom>
            <a:avLst/>
            <a:gdLst/>
            <a:ahLst/>
            <a:cxnLst/>
            <a:rect r="r" b="b" t="t" l="l"/>
            <a:pathLst>
              <a:path h="6832797" w="17041197">
                <a:moveTo>
                  <a:pt x="0" y="0"/>
                </a:moveTo>
                <a:lnTo>
                  <a:pt x="17041197" y="0"/>
                </a:lnTo>
                <a:lnTo>
                  <a:pt x="17041197" y="6832797"/>
                </a:lnTo>
                <a:lnTo>
                  <a:pt x="0" y="68327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794842" y="1115073"/>
            <a:ext cx="17136237" cy="7511834"/>
          </a:xfrm>
          <a:prstGeom prst="rect">
            <a:avLst/>
          </a:prstGeom>
        </p:spPr>
        <p:txBody>
          <a:bodyPr anchor="t" rtlCol="false" tIns="0" lIns="0" bIns="0" rIns="0">
            <a:spAutoFit/>
          </a:bodyPr>
          <a:lstStyle/>
          <a:p>
            <a:pPr algn="just">
              <a:lnSpc>
                <a:spcPts val="7055"/>
              </a:lnSpc>
            </a:pPr>
            <a:r>
              <a:rPr lang="en-US" sz="5039">
                <a:solidFill>
                  <a:srgbClr val="FFFFFF"/>
                </a:solidFill>
                <a:latin typeface="Rubik"/>
                <a:ea typeface="Rubik"/>
                <a:cs typeface="Rubik"/>
                <a:sym typeface="Rubik"/>
              </a:rPr>
              <a:t>New York Live Arts (NYLA)</a:t>
            </a:r>
          </a:p>
          <a:p>
            <a:pPr algn="just">
              <a:lnSpc>
                <a:spcPts val="6937"/>
              </a:lnSpc>
            </a:pPr>
            <a:r>
              <a:rPr lang="en-US" sz="3600">
                <a:solidFill>
                  <a:srgbClr val="ADADAD"/>
                </a:solidFill>
                <a:latin typeface="Rubik"/>
                <a:ea typeface="Rubik"/>
                <a:cs typeface="Rubik"/>
                <a:sym typeface="Rubik"/>
              </a:rPr>
              <a:t>Our ﬁrst workshop and event of the TRaC season was on November 8. The mood in the city was bleak; we considered not going to the show given </a:t>
            </a:r>
          </a:p>
          <a:p>
            <a:pPr algn="just">
              <a:lnSpc>
                <a:spcPts val="2134"/>
              </a:lnSpc>
            </a:pPr>
            <a:r>
              <a:rPr lang="en-US" sz="3600">
                <a:solidFill>
                  <a:srgbClr val="ADADAD"/>
                </a:solidFill>
                <a:latin typeface="Rubik"/>
                <a:ea typeface="Rubik"/>
                <a:cs typeface="Rubik"/>
                <a:sym typeface="Rubik"/>
              </a:rPr>
              <a:t>how people were feeling–but we were attending a performance that was about </a:t>
            </a:r>
          </a:p>
          <a:p>
            <a:pPr algn="just">
              <a:lnSpc>
                <a:spcPts val="6937"/>
              </a:lnSpc>
            </a:pPr>
            <a:r>
              <a:rPr lang="en-US" sz="3600">
                <a:solidFill>
                  <a:srgbClr val="ADADAD"/>
                </a:solidFill>
                <a:latin typeface="Rubik"/>
                <a:ea typeface="Rubik"/>
                <a:cs typeface="Rubik"/>
                <a:sym typeface="Rubik"/>
              </a:rPr>
              <a:t>healing, and we had talked about that quality at the kickoff, before the election </a:t>
            </a:r>
          </a:p>
          <a:p>
            <a:pPr algn="just">
              <a:lnSpc>
                <a:spcPts val="2134"/>
              </a:lnSpc>
            </a:pPr>
            <a:r>
              <a:rPr lang="en-US" sz="3600">
                <a:solidFill>
                  <a:srgbClr val="ADADAD"/>
                </a:solidFill>
                <a:latin typeface="Rubik"/>
                <a:ea typeface="Rubik"/>
                <a:cs typeface="Rubik"/>
                <a:sym typeface="Rubik"/>
              </a:rPr>
              <a:t>happened. So we went. And right before the show began, Mr. Bill T. Jones </a:t>
            </a:r>
          </a:p>
          <a:p>
            <a:pPr algn="just">
              <a:lnSpc>
                <a:spcPts val="6937"/>
              </a:lnSpc>
            </a:pPr>
            <a:r>
              <a:rPr lang="en-US" sz="3600">
                <a:solidFill>
                  <a:srgbClr val="ADADAD"/>
                </a:solidFill>
                <a:latin typeface="Rubik"/>
                <a:ea typeface="Rubik"/>
                <a:cs typeface="Rubik"/>
                <a:sym typeface="Rubik"/>
              </a:rPr>
              <a:t>himself–the artistic director of NYLA and acclaimed choreographer–stood up </a:t>
            </a:r>
          </a:p>
          <a:p>
            <a:pPr algn="just">
              <a:lnSpc>
                <a:spcPts val="2134"/>
              </a:lnSpc>
            </a:pPr>
            <a:r>
              <a:rPr lang="en-US" sz="3600">
                <a:solidFill>
                  <a:srgbClr val="ADADAD"/>
                </a:solidFill>
                <a:latin typeface="Rubik"/>
                <a:ea typeface="Rubik"/>
                <a:cs typeface="Rubik"/>
                <a:sym typeface="Rubik"/>
              </a:rPr>
              <a:t>from his front row seat, turned to the audience and began singing, “We shall </a:t>
            </a:r>
          </a:p>
          <a:p>
            <a:pPr algn="just">
              <a:lnSpc>
                <a:spcPts val="6937"/>
              </a:lnSpc>
            </a:pPr>
            <a:r>
              <a:rPr lang="en-US" sz="3600">
                <a:solidFill>
                  <a:srgbClr val="ADADAD"/>
                </a:solidFill>
                <a:latin typeface="Rubik"/>
                <a:ea typeface="Rubik"/>
                <a:cs typeface="Rubik"/>
                <a:sym typeface="Rubik"/>
              </a:rPr>
              <a:t>not, we shall not be moved.” It was a reminder of the resilience of art and </a:t>
            </a:r>
          </a:p>
          <a:p>
            <a:pPr algn="just">
              <a:lnSpc>
                <a:spcPts val="2134"/>
              </a:lnSpc>
            </a:pPr>
            <a:r>
              <a:rPr lang="en-US" sz="3600">
                <a:solidFill>
                  <a:srgbClr val="ADADAD"/>
                </a:solidFill>
                <a:latin typeface="Rubik"/>
                <a:ea typeface="Rubik"/>
                <a:cs typeface="Rubik"/>
                <a:sym typeface="Rubik"/>
              </a:rPr>
              <a:t>artists, and a beacon in the darkness that perfectly set the stage for this </a:t>
            </a:r>
          </a:p>
          <a:p>
            <a:pPr algn="just">
              <a:lnSpc>
                <a:spcPts val="6937"/>
              </a:lnSpc>
            </a:pPr>
            <a:r>
              <a:rPr lang="en-US" sz="3600">
                <a:solidFill>
                  <a:srgbClr val="ADADAD"/>
                </a:solidFill>
                <a:latin typeface="Rubik"/>
                <a:ea typeface="Rubik"/>
                <a:cs typeface="Rubik"/>
                <a:sym typeface="Rubik"/>
              </a:rPr>
              <a:t>meditation on humanity.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212121"/>
        </a:solidFill>
      </p:bgPr>
    </p:bg>
    <p:spTree>
      <p:nvGrpSpPr>
        <p:cNvPr id="1" name=""/>
        <p:cNvGrpSpPr/>
        <p:nvPr/>
      </p:nvGrpSpPr>
      <p:grpSpPr>
        <a:xfrm>
          <a:off x="0" y="0"/>
          <a:ext cx="0" cy="0"/>
          <a:chOff x="0" y="0"/>
          <a:chExt cx="0" cy="0"/>
        </a:xfrm>
      </p:grpSpPr>
      <p:sp>
        <p:nvSpPr>
          <p:cNvPr name="Freeform 2" id="2"/>
          <p:cNvSpPr/>
          <p:nvPr/>
        </p:nvSpPr>
        <p:spPr>
          <a:xfrm flipH="false" flipV="false" rot="0">
            <a:off x="0" y="2019548"/>
            <a:ext cx="14133328" cy="8267452"/>
          </a:xfrm>
          <a:custGeom>
            <a:avLst/>
            <a:gdLst/>
            <a:ahLst/>
            <a:cxnLst/>
            <a:rect r="r" b="b" t="t" l="l"/>
            <a:pathLst>
              <a:path h="8267452" w="14133328">
                <a:moveTo>
                  <a:pt x="0" y="0"/>
                </a:moveTo>
                <a:lnTo>
                  <a:pt x="14133328" y="0"/>
                </a:lnTo>
                <a:lnTo>
                  <a:pt x="14133328" y="8267452"/>
                </a:lnTo>
                <a:lnTo>
                  <a:pt x="0" y="82674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2019548"/>
            <a:ext cx="14133328" cy="8267452"/>
          </a:xfrm>
          <a:custGeom>
            <a:avLst/>
            <a:gdLst/>
            <a:ahLst/>
            <a:cxnLst/>
            <a:rect r="r" b="b" t="t" l="l"/>
            <a:pathLst>
              <a:path h="8267452" w="14133328">
                <a:moveTo>
                  <a:pt x="0" y="0"/>
                </a:moveTo>
                <a:lnTo>
                  <a:pt x="14133328" y="0"/>
                </a:lnTo>
                <a:lnTo>
                  <a:pt x="14133328" y="8267452"/>
                </a:lnTo>
                <a:lnTo>
                  <a:pt x="0" y="8267452"/>
                </a:lnTo>
                <a:lnTo>
                  <a:pt x="0" y="0"/>
                </a:lnTo>
                <a:close/>
              </a:path>
            </a:pathLst>
          </a:custGeom>
          <a:blipFill>
            <a:blip r:embed="rId4"/>
            <a:stretch>
              <a:fillRect l="0" t="0" r="0" b="0"/>
            </a:stretch>
          </a:blipFill>
        </p:spPr>
      </p:sp>
      <p:sp>
        <p:nvSpPr>
          <p:cNvPr name="Freeform 4" id="4"/>
          <p:cNvSpPr/>
          <p:nvPr/>
        </p:nvSpPr>
        <p:spPr>
          <a:xfrm flipH="false" flipV="false" rot="0">
            <a:off x="101746" y="121958"/>
            <a:ext cx="18313203" cy="10292048"/>
          </a:xfrm>
          <a:custGeom>
            <a:avLst/>
            <a:gdLst/>
            <a:ahLst/>
            <a:cxnLst/>
            <a:rect r="r" b="b" t="t" l="l"/>
            <a:pathLst>
              <a:path h="10292048" w="18313203">
                <a:moveTo>
                  <a:pt x="0" y="0"/>
                </a:moveTo>
                <a:lnTo>
                  <a:pt x="18313203" y="0"/>
                </a:lnTo>
                <a:lnTo>
                  <a:pt x="18313203" y="10292048"/>
                </a:lnTo>
                <a:lnTo>
                  <a:pt x="0" y="102920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00202" y="506273"/>
            <a:ext cx="9844049" cy="1348607"/>
          </a:xfrm>
          <a:prstGeom prst="rect">
            <a:avLst/>
          </a:prstGeom>
        </p:spPr>
        <p:txBody>
          <a:bodyPr anchor="t" rtlCol="false" tIns="0" lIns="0" bIns="0" rIns="0">
            <a:spAutoFit/>
          </a:bodyPr>
          <a:lstStyle/>
          <a:p>
            <a:pPr algn="l">
              <a:lnSpc>
                <a:spcPts val="5280"/>
              </a:lnSpc>
            </a:pPr>
            <a:r>
              <a:rPr lang="en-US" b="true" sz="4400">
                <a:solidFill>
                  <a:srgbClr val="069EFA"/>
                </a:solidFill>
                <a:latin typeface="Arial Bold"/>
                <a:ea typeface="Arial Bold"/>
                <a:cs typeface="Arial Bold"/>
                <a:sym typeface="Arial Bold"/>
              </a:rPr>
              <a:t>1. Ismaël Mouaraki | Destins Croisés  Le Sacre de Lila @ NYLA</a:t>
            </a:r>
          </a:p>
        </p:txBody>
      </p:sp>
      <p:sp>
        <p:nvSpPr>
          <p:cNvPr name="TextBox 6" id="6"/>
          <p:cNvSpPr txBox="true"/>
          <p:nvPr/>
        </p:nvSpPr>
        <p:spPr>
          <a:xfrm rot="0">
            <a:off x="13888593" y="2141239"/>
            <a:ext cx="4249464" cy="7964938"/>
          </a:xfrm>
          <a:prstGeom prst="rect">
            <a:avLst/>
          </a:prstGeom>
        </p:spPr>
        <p:txBody>
          <a:bodyPr anchor="t" rtlCol="false" tIns="0" lIns="0" bIns="0" rIns="0">
            <a:spAutoFit/>
          </a:bodyPr>
          <a:lstStyle/>
          <a:p>
            <a:pPr algn="l">
              <a:lnSpc>
                <a:spcPts val="3031"/>
              </a:lnSpc>
            </a:pPr>
            <a:r>
              <a:rPr lang="en-US" sz="2200" spc="15">
                <a:solidFill>
                  <a:srgbClr val="ADADAD"/>
                </a:solidFill>
                <a:latin typeface="Open Sans"/>
                <a:ea typeface="Open Sans"/>
                <a:cs typeface="Open Sans"/>
                <a:sym typeface="Open Sans"/>
              </a:rPr>
              <a:t>Meaning “night” in Arabic, a “Lila” is a set of nocturnal healing rituals that blends singing, dancing, and music, traditionally found in some North African countries. Mouaraki transposes the rites and codes of these dance rituals onto the stage, while infusing his signature contemporary street dance style to reveal the sensitivity and sensuality of the male body. Tinted with the tastes and colors of Morocco, the artists transform the performance into a celebration and exaltation of bodies that unfolds with an undeniable </a:t>
            </a:r>
          </a:p>
          <a:p>
            <a:pPr algn="l">
              <a:lnSpc>
                <a:spcPts val="3307"/>
              </a:lnSpc>
            </a:pPr>
            <a:r>
              <a:rPr lang="en-US" sz="2400" spc="16">
                <a:solidFill>
                  <a:srgbClr val="ADADAD"/>
                </a:solidFill>
                <a:latin typeface="Open Sans"/>
                <a:ea typeface="Open Sans"/>
                <a:cs typeface="Open Sans"/>
                <a:sym typeface="Open Sans"/>
              </a:rPr>
              <a:t>energy.</a:t>
            </a:r>
          </a:p>
          <a:p>
            <a:pPr algn="l">
              <a:lnSpc>
                <a:spcPts val="1539"/>
              </a:lnSpc>
            </a:pPr>
            <a:r>
              <a:rPr lang="en-US" sz="1100">
                <a:solidFill>
                  <a:srgbClr val="4DD0E1"/>
                </a:solidFill>
                <a:latin typeface="Arial"/>
                <a:ea typeface="Arial"/>
                <a:cs typeface="Arial"/>
                <a:sym typeface="Arial"/>
                <a:hlinkClick r:id="rId7" tooltip="https://fjordreview.com/blogs/all/a-journey-of-healing"/>
              </a:rPr>
              <a:t>https://fjordreview.com/blogs/all/a-journey-of-healing</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212121"/>
        </a:solidFill>
      </p:bgPr>
    </p:bg>
    <p:spTree>
      <p:nvGrpSpPr>
        <p:cNvPr id="1" name=""/>
        <p:cNvGrpSpPr/>
        <p:nvPr/>
      </p:nvGrpSpPr>
      <p:grpSpPr>
        <a:xfrm>
          <a:off x="0" y="0"/>
          <a:ext cx="0" cy="0"/>
          <a:chOff x="0" y="0"/>
          <a:chExt cx="0" cy="0"/>
        </a:xfrm>
      </p:grpSpPr>
      <p:sp>
        <p:nvSpPr>
          <p:cNvPr name="Freeform 2" id="2"/>
          <p:cNvSpPr/>
          <p:nvPr/>
        </p:nvSpPr>
        <p:spPr>
          <a:xfrm flipH="false" flipV="false" rot="0">
            <a:off x="496405" y="763048"/>
            <a:ext cx="17295190" cy="9302096"/>
          </a:xfrm>
          <a:custGeom>
            <a:avLst/>
            <a:gdLst/>
            <a:ahLst/>
            <a:cxnLst/>
            <a:rect r="r" b="b" t="t" l="l"/>
            <a:pathLst>
              <a:path h="9302096" w="17295190">
                <a:moveTo>
                  <a:pt x="0" y="0"/>
                </a:moveTo>
                <a:lnTo>
                  <a:pt x="17295190" y="0"/>
                </a:lnTo>
                <a:lnTo>
                  <a:pt x="17295190" y="9302096"/>
                </a:lnTo>
                <a:lnTo>
                  <a:pt x="0" y="93020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94842" y="1312145"/>
            <a:ext cx="5843283" cy="479850"/>
          </a:xfrm>
          <a:prstGeom prst="rect">
            <a:avLst/>
          </a:prstGeom>
        </p:spPr>
        <p:txBody>
          <a:bodyPr anchor="t" rtlCol="false" tIns="0" lIns="0" bIns="0" rIns="0">
            <a:spAutoFit/>
          </a:bodyPr>
          <a:lstStyle/>
          <a:p>
            <a:pPr algn="l">
              <a:lnSpc>
                <a:spcPts val="2519"/>
              </a:lnSpc>
            </a:pPr>
            <a:r>
              <a:rPr lang="en-US" sz="5039">
                <a:solidFill>
                  <a:srgbClr val="3C78D8"/>
                </a:solidFill>
                <a:latin typeface="Oswald"/>
                <a:ea typeface="Oswald"/>
                <a:cs typeface="Oswald"/>
                <a:sym typeface="Oswald"/>
              </a:rPr>
              <a:t>The Gnawa and Their Lila</a:t>
            </a:r>
          </a:p>
        </p:txBody>
      </p:sp>
      <p:sp>
        <p:nvSpPr>
          <p:cNvPr name="TextBox 4" id="4"/>
          <p:cNvSpPr txBox="true"/>
          <p:nvPr/>
        </p:nvSpPr>
        <p:spPr>
          <a:xfrm rot="0">
            <a:off x="1277645" y="2125008"/>
            <a:ext cx="69818" cy="619982"/>
          </a:xfrm>
          <a:prstGeom prst="rect">
            <a:avLst/>
          </a:prstGeom>
        </p:spPr>
        <p:txBody>
          <a:bodyPr anchor="t" rtlCol="false" tIns="0" lIns="0" bIns="0" rIns="0">
            <a:spAutoFit/>
          </a:bodyPr>
          <a:lstStyle/>
          <a:p>
            <a:pPr algn="l">
              <a:lnSpc>
                <a:spcPts val="5500"/>
              </a:lnSpc>
            </a:pPr>
            <a:r>
              <a:rPr lang="en-US" sz="2200">
                <a:solidFill>
                  <a:srgbClr val="A4C2F4"/>
                </a:solidFill>
                <a:latin typeface="Rubik"/>
                <a:ea typeface="Rubik"/>
                <a:cs typeface="Rubik"/>
                <a:sym typeface="Rubik"/>
              </a:rPr>
              <a:t> </a:t>
            </a:r>
          </a:p>
        </p:txBody>
      </p:sp>
      <p:sp>
        <p:nvSpPr>
          <p:cNvPr name="TextBox 5" id="5"/>
          <p:cNvSpPr txBox="true"/>
          <p:nvPr/>
        </p:nvSpPr>
        <p:spPr>
          <a:xfrm rot="0">
            <a:off x="794842" y="2363133"/>
            <a:ext cx="16160477" cy="381857"/>
          </a:xfrm>
          <a:prstGeom prst="rect">
            <a:avLst/>
          </a:prstGeom>
        </p:spPr>
        <p:txBody>
          <a:bodyPr anchor="t" rtlCol="false" tIns="0" lIns="0" bIns="0" rIns="0">
            <a:spAutoFit/>
          </a:bodyPr>
          <a:lstStyle/>
          <a:p>
            <a:pPr algn="l">
              <a:lnSpc>
                <a:spcPts val="3036"/>
              </a:lnSpc>
            </a:pPr>
            <a:r>
              <a:rPr lang="en-US" sz="2200">
                <a:solidFill>
                  <a:srgbClr val="A4C2F4"/>
                </a:solidFill>
                <a:latin typeface="Rubik"/>
                <a:ea typeface="Rubik"/>
                <a:cs typeface="Rubik"/>
                <a:sym typeface="Rubik"/>
              </a:rPr>
              <a:t>Theterm "Gnawa" refersﬁrstlytoa North African ethnic minority that traces its origins to West African slaves and soldiers. </a:t>
            </a:r>
          </a:p>
        </p:txBody>
      </p:sp>
      <p:sp>
        <p:nvSpPr>
          <p:cNvPr name="TextBox 6" id="6"/>
          <p:cNvSpPr txBox="true"/>
          <p:nvPr/>
        </p:nvSpPr>
        <p:spPr>
          <a:xfrm rot="0">
            <a:off x="794842" y="2748705"/>
            <a:ext cx="17081468" cy="6003893"/>
          </a:xfrm>
          <a:prstGeom prst="rect">
            <a:avLst/>
          </a:prstGeom>
        </p:spPr>
        <p:txBody>
          <a:bodyPr anchor="t" rtlCol="false" tIns="0" lIns="0" bIns="0" rIns="0">
            <a:spAutoFit/>
          </a:bodyPr>
          <a:lstStyle/>
          <a:p>
            <a:pPr algn="l">
              <a:lnSpc>
                <a:spcPts val="3036"/>
              </a:lnSpc>
            </a:pPr>
            <a:r>
              <a:rPr lang="en-US" sz="2200">
                <a:solidFill>
                  <a:srgbClr val="A4C2F4"/>
                </a:solidFill>
                <a:latin typeface="Rubik"/>
                <a:ea typeface="Rubik"/>
                <a:cs typeface="Rubik"/>
                <a:sym typeface="Rubik"/>
              </a:rPr>
              <a:t>Gnawa communities in the Maghreb (Morocco, Algeria, and Tunisia) trace their origins to the Sudan, not meaning the present-day nation of Sudan, but rather sub-Saharan African in general. (The word “Sudan,” after all, is merely the Arabic word for "the Blacks.") Thus, like the term "African-American," Gnawa refers to a group of people whose ancestors came from diverse regions of Africa but took on a collective identity in exile. </a:t>
            </a:r>
          </a:p>
          <a:p>
            <a:pPr algn="l">
              <a:lnSpc>
                <a:spcPts val="5500"/>
              </a:lnSpc>
            </a:pPr>
            <a:r>
              <a:rPr lang="en-US" sz="2200">
                <a:solidFill>
                  <a:srgbClr val="A4C2F4"/>
                </a:solidFill>
                <a:latin typeface="Rubik"/>
                <a:ea typeface="Rubik"/>
                <a:cs typeface="Rubik"/>
                <a:sym typeface="Rubik"/>
              </a:rPr>
              <a:t>The second use of the term “Gnawa” refers to the people who participate in the musical and ritual tradition of the lila (Arabic </a:t>
            </a:r>
          </a:p>
          <a:p>
            <a:pPr algn="l">
              <a:lnSpc>
                <a:spcPts val="1100"/>
              </a:lnSpc>
            </a:pPr>
            <a:r>
              <a:rPr lang="en-US" sz="2200">
                <a:solidFill>
                  <a:srgbClr val="A4C2F4"/>
                </a:solidFill>
                <a:latin typeface="Rubik"/>
                <a:ea typeface="Rubik"/>
                <a:cs typeface="Rubik"/>
                <a:sym typeface="Rubik"/>
              </a:rPr>
              <a:t>"night") or </a:t>
            </a:r>
            <a:r>
              <a:rPr lang="en-US" sz="2200" i="true">
                <a:solidFill>
                  <a:srgbClr val="A4C2F4"/>
                </a:solidFill>
                <a:latin typeface="Rubik Italics"/>
                <a:ea typeface="Rubik Italics"/>
                <a:cs typeface="Rubik Italics"/>
                <a:sym typeface="Rubik Italics"/>
              </a:rPr>
              <a:t>derdeba</a:t>
            </a:r>
            <a:r>
              <a:rPr lang="en-US" sz="2200">
                <a:solidFill>
                  <a:srgbClr val="A4C2F4"/>
                </a:solidFill>
                <a:latin typeface="Rubik"/>
                <a:ea typeface="Rubik"/>
                <a:cs typeface="Rubik"/>
                <a:sym typeface="Rubik"/>
              </a:rPr>
              <a:t> ceremony. Not all ethnic Gnawa participate in this tradition, and not all </a:t>
            </a:r>
            <a:r>
              <a:rPr lang="en-US" sz="2200" i="true">
                <a:solidFill>
                  <a:srgbClr val="A4C2F4"/>
                </a:solidFill>
                <a:latin typeface="Rubik Italics"/>
                <a:ea typeface="Rubik Italics"/>
                <a:cs typeface="Rubik Italics"/>
                <a:sym typeface="Rubik Italics"/>
              </a:rPr>
              <a:t>lila </a:t>
            </a:r>
            <a:r>
              <a:rPr lang="en-US" sz="2200">
                <a:solidFill>
                  <a:srgbClr val="A4C2F4"/>
                </a:solidFill>
                <a:latin typeface="Rubik"/>
                <a:ea typeface="Rubik"/>
                <a:cs typeface="Rubik"/>
                <a:sym typeface="Rubik"/>
              </a:rPr>
              <a:t>practitioners trace their ethnic </a:t>
            </a:r>
          </a:p>
          <a:p>
            <a:pPr algn="l">
              <a:lnSpc>
                <a:spcPts val="4972"/>
              </a:lnSpc>
            </a:pPr>
            <a:r>
              <a:rPr lang="en-US" sz="2200">
                <a:solidFill>
                  <a:srgbClr val="A4C2F4"/>
                </a:solidFill>
                <a:latin typeface="Rubik"/>
                <a:ea typeface="Rubik"/>
                <a:cs typeface="Rubik"/>
                <a:sym typeface="Rubik"/>
              </a:rPr>
              <a:t>ancestry to the Sudan. However, the lila tradition is recognized to be a manifestation of the expressive culture of the historical </a:t>
            </a:r>
          </a:p>
          <a:p>
            <a:pPr algn="l">
              <a:lnSpc>
                <a:spcPts val="1100"/>
              </a:lnSpc>
            </a:pPr>
            <a:r>
              <a:rPr lang="en-US" sz="2200">
                <a:solidFill>
                  <a:srgbClr val="A4C2F4"/>
                </a:solidFill>
                <a:latin typeface="Rubik"/>
                <a:ea typeface="Rubik"/>
                <a:cs typeface="Rubik"/>
                <a:sym typeface="Rubik"/>
              </a:rPr>
              <a:t>Gnawa.</a:t>
            </a:r>
          </a:p>
          <a:p>
            <a:pPr algn="l">
              <a:lnSpc>
                <a:spcPts val="5500"/>
              </a:lnSpc>
            </a:pPr>
            <a:r>
              <a:rPr lang="en-US" sz="2200">
                <a:solidFill>
                  <a:srgbClr val="A4C2F4"/>
                </a:solidFill>
                <a:latin typeface="Rubik"/>
                <a:ea typeface="Rubik"/>
                <a:cs typeface="Rubik"/>
                <a:sym typeface="Rubik"/>
              </a:rPr>
              <a:t>The </a:t>
            </a:r>
            <a:r>
              <a:rPr lang="en-US" sz="2200" i="true">
                <a:solidFill>
                  <a:srgbClr val="A4C2F4"/>
                </a:solidFill>
                <a:latin typeface="Rubik Italics"/>
                <a:ea typeface="Rubik Italics"/>
                <a:cs typeface="Rubik Italics"/>
                <a:sym typeface="Rubik Italics"/>
              </a:rPr>
              <a:t>lila</a:t>
            </a:r>
            <a:r>
              <a:rPr lang="en-US" sz="2200">
                <a:solidFill>
                  <a:srgbClr val="A4C2F4"/>
                </a:solidFill>
                <a:latin typeface="Rubik"/>
                <a:ea typeface="Rubik"/>
                <a:cs typeface="Rubik"/>
                <a:sym typeface="Rubik"/>
              </a:rPr>
              <a:t> is a rich ceremony of song, music, dance, costume, and incense that takes place over the course of an entire night, </a:t>
            </a:r>
          </a:p>
          <a:p>
            <a:pPr algn="l">
              <a:lnSpc>
                <a:spcPts val="1100"/>
              </a:lnSpc>
            </a:pPr>
            <a:r>
              <a:rPr lang="en-US" sz="2200">
                <a:solidFill>
                  <a:srgbClr val="A4C2F4"/>
                </a:solidFill>
                <a:latin typeface="Rubik"/>
                <a:ea typeface="Rubik"/>
                <a:cs typeface="Rubik"/>
                <a:sym typeface="Rubik"/>
              </a:rPr>
              <a:t>ending around dawn. An explicit goal of the </a:t>
            </a:r>
            <a:r>
              <a:rPr lang="en-US" sz="2200" i="true">
                <a:solidFill>
                  <a:srgbClr val="A4C2F4"/>
                </a:solidFill>
                <a:latin typeface="Rubik Italics"/>
                <a:ea typeface="Rubik Italics"/>
                <a:cs typeface="Rubik Italics"/>
                <a:sym typeface="Rubik Italics"/>
              </a:rPr>
              <a:t>lila</a:t>
            </a:r>
            <a:r>
              <a:rPr lang="en-US" sz="2200">
                <a:solidFill>
                  <a:srgbClr val="A4C2F4"/>
                </a:solidFill>
                <a:latin typeface="Rubik"/>
                <a:ea typeface="Rubik"/>
                <a:cs typeface="Rubik"/>
                <a:sym typeface="Rubik"/>
              </a:rPr>
              <a:t> is to allow participants to negotiate relationships with their </a:t>
            </a:r>
            <a:r>
              <a:rPr lang="en-US" sz="2200" i="true">
                <a:solidFill>
                  <a:srgbClr val="A4C2F4"/>
                </a:solidFill>
                <a:latin typeface="Rubik Italics"/>
                <a:ea typeface="Rubik Italics"/>
                <a:cs typeface="Rubik Italics"/>
                <a:sym typeface="Rubik Italics"/>
              </a:rPr>
              <a:t>melk</a:t>
            </a:r>
            <a:r>
              <a:rPr lang="en-US" sz="2200">
                <a:solidFill>
                  <a:srgbClr val="A4C2F4"/>
                </a:solidFill>
                <a:latin typeface="Rubik"/>
                <a:ea typeface="Rubik"/>
                <a:cs typeface="Rubik"/>
                <a:sym typeface="Rubik"/>
              </a:rPr>
              <a:t> (pl. </a:t>
            </a:r>
            <a:r>
              <a:rPr lang="en-US" sz="2200" i="true">
                <a:solidFill>
                  <a:srgbClr val="A4C2F4"/>
                </a:solidFill>
                <a:latin typeface="Rubik Italics"/>
                <a:ea typeface="Rubik Italics"/>
                <a:cs typeface="Rubik Italics"/>
                <a:sym typeface="Rubik Italics"/>
              </a:rPr>
              <a:t>mluk</a:t>
            </a:r>
            <a:r>
              <a:rPr lang="en-US" sz="2200">
                <a:solidFill>
                  <a:srgbClr val="A4C2F4"/>
                </a:solidFill>
                <a:latin typeface="Rubik"/>
                <a:ea typeface="Rubik"/>
                <a:cs typeface="Rubik"/>
                <a:sym typeface="Rubik"/>
              </a:rPr>
              <a:t>). The </a:t>
            </a:r>
          </a:p>
          <a:p>
            <a:pPr algn="l">
              <a:lnSpc>
                <a:spcPts val="4972"/>
              </a:lnSpc>
            </a:pPr>
            <a:r>
              <a:rPr lang="en-US" sz="2200" i="true">
                <a:solidFill>
                  <a:srgbClr val="A4C2F4"/>
                </a:solidFill>
                <a:latin typeface="Rubik Italics"/>
                <a:ea typeface="Rubik Italics"/>
                <a:cs typeface="Rubik Italics"/>
                <a:sym typeface="Rubik Italics"/>
              </a:rPr>
              <a:t>melk</a:t>
            </a:r>
            <a:r>
              <a:rPr lang="en-US" sz="2200">
                <a:solidFill>
                  <a:srgbClr val="A4C2F4"/>
                </a:solidFill>
                <a:latin typeface="Rubik"/>
                <a:ea typeface="Rubik"/>
                <a:cs typeface="Rubik"/>
                <a:sym typeface="Rubik"/>
              </a:rPr>
              <a:t> is an abstract entity that gathers a number of similar </a:t>
            </a:r>
            <a:r>
              <a:rPr lang="en-US" sz="2200" i="true">
                <a:solidFill>
                  <a:srgbClr val="A4C2F4"/>
                </a:solidFill>
                <a:latin typeface="Rubik Italics"/>
                <a:ea typeface="Rubik Italics"/>
                <a:cs typeface="Rubik Italics"/>
                <a:sym typeface="Rubik Italics"/>
              </a:rPr>
              <a:t>jnun</a:t>
            </a:r>
            <a:r>
              <a:rPr lang="en-US" sz="2200">
                <a:solidFill>
                  <a:srgbClr val="A4C2F4"/>
                </a:solidFill>
                <a:latin typeface="Rubik"/>
                <a:ea typeface="Rubik"/>
                <a:cs typeface="Rubik"/>
                <a:sym typeface="Rubik"/>
              </a:rPr>
              <a:t> (genie spirits). The ritual enables participants to enter the trance </a:t>
            </a:r>
          </a:p>
          <a:p>
            <a:pPr algn="l">
              <a:lnSpc>
                <a:spcPts val="1100"/>
              </a:lnSpc>
            </a:pPr>
            <a:r>
              <a:rPr lang="en-US" sz="2200">
                <a:solidFill>
                  <a:srgbClr val="A4C2F4"/>
                </a:solidFill>
                <a:latin typeface="Rubik"/>
                <a:ea typeface="Rubik"/>
                <a:cs typeface="Rubik"/>
                <a:sym typeface="Rubik"/>
              </a:rPr>
              <a:t>state of </a:t>
            </a:r>
            <a:r>
              <a:rPr lang="en-US" sz="2200" i="true">
                <a:solidFill>
                  <a:srgbClr val="A4C2F4"/>
                </a:solidFill>
                <a:latin typeface="Rubik Italics"/>
                <a:ea typeface="Rubik Italics"/>
                <a:cs typeface="Rubik Italics"/>
                <a:sym typeface="Rubik Italics"/>
              </a:rPr>
              <a:t>jadba</a:t>
            </a:r>
            <a:r>
              <a:rPr lang="en-US" sz="2200">
                <a:solidFill>
                  <a:srgbClr val="A4C2F4"/>
                </a:solidFill>
                <a:latin typeface="Rubik"/>
                <a:ea typeface="Rubik"/>
                <a:cs typeface="Rubik"/>
                <a:sym typeface="Rubik"/>
              </a:rPr>
              <a:t>, in which they may perform startling and sometimes spectacular dances. It is by means of these dances that </a:t>
            </a:r>
          </a:p>
          <a:p>
            <a:pPr algn="l">
              <a:lnSpc>
                <a:spcPts val="4972"/>
              </a:lnSpc>
            </a:pPr>
            <a:r>
              <a:rPr lang="en-US" sz="2200">
                <a:solidFill>
                  <a:srgbClr val="A4C2F4"/>
                </a:solidFill>
                <a:latin typeface="Rubik"/>
                <a:ea typeface="Rubik"/>
                <a:cs typeface="Rubik"/>
                <a:sym typeface="Rubik"/>
              </a:rPr>
              <a:t>participants negotiate their relationships with the </a:t>
            </a:r>
            <a:r>
              <a:rPr lang="en-US" sz="2200" i="true">
                <a:solidFill>
                  <a:srgbClr val="A4C2F4"/>
                </a:solidFill>
                <a:latin typeface="Rubik Italics"/>
                <a:ea typeface="Rubik Italics"/>
                <a:cs typeface="Rubik Italics"/>
                <a:sym typeface="Rubik Italics"/>
              </a:rPr>
              <a:t>mluk</a:t>
            </a:r>
            <a:r>
              <a:rPr lang="en-US" sz="2200">
                <a:solidFill>
                  <a:srgbClr val="A4C2F4"/>
                </a:solidFill>
                <a:latin typeface="Rubik"/>
                <a:ea typeface="Rubik"/>
                <a:cs typeface="Rubik"/>
                <a:sym typeface="Rubik"/>
              </a:rPr>
              <a:t> either placating them if they have been offended or strengthening an </a:t>
            </a:r>
          </a:p>
          <a:p>
            <a:pPr algn="l">
              <a:lnSpc>
                <a:spcPts val="1100"/>
              </a:lnSpc>
            </a:pPr>
            <a:r>
              <a:rPr lang="en-US" sz="2200">
                <a:solidFill>
                  <a:srgbClr val="A4C2F4"/>
                </a:solidFill>
                <a:latin typeface="Rubik"/>
                <a:ea typeface="Rubik"/>
                <a:cs typeface="Rubik"/>
                <a:sym typeface="Rubik"/>
              </a:rPr>
              <a:t>existing relationship.</a:t>
            </a:r>
          </a:p>
        </p:txBody>
      </p:sp>
      <p:sp>
        <p:nvSpPr>
          <p:cNvPr name="TextBox 7" id="7"/>
          <p:cNvSpPr txBox="true"/>
          <p:nvPr/>
        </p:nvSpPr>
        <p:spPr>
          <a:xfrm rot="0">
            <a:off x="4570457" y="9281274"/>
            <a:ext cx="9329318" cy="495567"/>
          </a:xfrm>
          <a:prstGeom prst="rect">
            <a:avLst/>
          </a:prstGeom>
        </p:spPr>
        <p:txBody>
          <a:bodyPr anchor="t" rtlCol="false" tIns="0" lIns="0" bIns="0" rIns="0">
            <a:spAutoFit/>
          </a:bodyPr>
          <a:lstStyle/>
          <a:p>
            <a:pPr algn="l">
              <a:lnSpc>
                <a:spcPts val="3919"/>
              </a:lnSpc>
            </a:pPr>
            <a:r>
              <a:rPr lang="en-US" sz="2799">
                <a:solidFill>
                  <a:srgbClr val="4DD0E1"/>
                </a:solidFill>
                <a:latin typeface="Arial"/>
                <a:ea typeface="Arial"/>
                <a:cs typeface="Arial"/>
                <a:sym typeface="Arial"/>
                <a:hlinkClick r:id="rId4" tooltip="https://www.sonispheric.net/the_gnawa_and_their_lila.htm"/>
              </a:rPr>
              <a:t>https://www.sonispheric.net/the_gnawa_and_their_lila.htm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74E13"/>
        </a:solidFill>
      </p:bgPr>
    </p:bg>
    <p:spTree>
      <p:nvGrpSpPr>
        <p:cNvPr id="1" name=""/>
        <p:cNvGrpSpPr/>
        <p:nvPr/>
      </p:nvGrpSpPr>
      <p:grpSpPr>
        <a:xfrm>
          <a:off x="0" y="0"/>
          <a:ext cx="0" cy="0"/>
          <a:chOff x="0" y="0"/>
          <a:chExt cx="0" cy="0"/>
        </a:xfrm>
      </p:grpSpPr>
      <p:sp>
        <p:nvSpPr>
          <p:cNvPr name="Freeform 2" id="2"/>
          <p:cNvSpPr/>
          <p:nvPr/>
        </p:nvSpPr>
        <p:spPr>
          <a:xfrm flipH="false" flipV="false" rot="0">
            <a:off x="496405" y="306305"/>
            <a:ext cx="17295190" cy="8958453"/>
          </a:xfrm>
          <a:custGeom>
            <a:avLst/>
            <a:gdLst/>
            <a:ahLst/>
            <a:cxnLst/>
            <a:rect r="r" b="b" t="t" l="l"/>
            <a:pathLst>
              <a:path h="8958453" w="17295190">
                <a:moveTo>
                  <a:pt x="0" y="0"/>
                </a:moveTo>
                <a:lnTo>
                  <a:pt x="17295190" y="0"/>
                </a:lnTo>
                <a:lnTo>
                  <a:pt x="17295190" y="8958453"/>
                </a:lnTo>
                <a:lnTo>
                  <a:pt x="0" y="89584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23392" y="1712443"/>
            <a:ext cx="6507347" cy="7425309"/>
          </a:xfrm>
          <a:custGeom>
            <a:avLst/>
            <a:gdLst/>
            <a:ahLst/>
            <a:cxnLst/>
            <a:rect r="r" b="b" t="t" l="l"/>
            <a:pathLst>
              <a:path h="7425309" w="6507347">
                <a:moveTo>
                  <a:pt x="0" y="0"/>
                </a:moveTo>
                <a:lnTo>
                  <a:pt x="6507347" y="0"/>
                </a:lnTo>
                <a:lnTo>
                  <a:pt x="6507347" y="7425309"/>
                </a:lnTo>
                <a:lnTo>
                  <a:pt x="0" y="74253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23392" y="1712443"/>
            <a:ext cx="16780192" cy="7425309"/>
          </a:xfrm>
          <a:custGeom>
            <a:avLst/>
            <a:gdLst/>
            <a:ahLst/>
            <a:cxnLst/>
            <a:rect r="r" b="b" t="t" l="l"/>
            <a:pathLst>
              <a:path h="7425309" w="16780192">
                <a:moveTo>
                  <a:pt x="0" y="0"/>
                </a:moveTo>
                <a:lnTo>
                  <a:pt x="16780193" y="0"/>
                </a:lnTo>
                <a:lnTo>
                  <a:pt x="16780193" y="7425309"/>
                </a:lnTo>
                <a:lnTo>
                  <a:pt x="0" y="7425309"/>
                </a:lnTo>
                <a:lnTo>
                  <a:pt x="0" y="0"/>
                </a:lnTo>
                <a:close/>
              </a:path>
            </a:pathLst>
          </a:custGeom>
          <a:blipFill>
            <a:blip r:embed="rId6"/>
            <a:stretch>
              <a:fillRect l="0" t="0" r="0" b="0"/>
            </a:stretch>
          </a:blipFill>
        </p:spPr>
      </p:sp>
      <p:sp>
        <p:nvSpPr>
          <p:cNvPr name="TextBox 5" id="5"/>
          <p:cNvSpPr txBox="true"/>
          <p:nvPr/>
        </p:nvSpPr>
        <p:spPr>
          <a:xfrm rot="0">
            <a:off x="794842" y="605847"/>
            <a:ext cx="8013668" cy="769753"/>
          </a:xfrm>
          <a:prstGeom prst="rect">
            <a:avLst/>
          </a:prstGeom>
        </p:spPr>
        <p:txBody>
          <a:bodyPr anchor="t" rtlCol="false" tIns="0" lIns="0" bIns="0" rIns="0">
            <a:spAutoFit/>
          </a:bodyPr>
          <a:lstStyle/>
          <a:p>
            <a:pPr algn="l">
              <a:lnSpc>
                <a:spcPts val="6216"/>
              </a:lnSpc>
            </a:pPr>
            <a:r>
              <a:rPr lang="en-US" b="true" sz="4440">
                <a:solidFill>
                  <a:srgbClr val="D57856"/>
                </a:solidFill>
                <a:latin typeface="Arial Bold"/>
                <a:ea typeface="Arial Bold"/>
                <a:cs typeface="Arial Bold"/>
                <a:sym typeface="Arial Bold"/>
              </a:rPr>
              <a:t>2. SMACK MELLON - DUMBO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274E13"/>
        </a:solidFill>
      </p:bgPr>
    </p:bg>
    <p:spTree>
      <p:nvGrpSpPr>
        <p:cNvPr id="1" name=""/>
        <p:cNvGrpSpPr/>
        <p:nvPr/>
      </p:nvGrpSpPr>
      <p:grpSpPr>
        <a:xfrm>
          <a:off x="0" y="0"/>
          <a:ext cx="0" cy="0"/>
          <a:chOff x="0" y="0"/>
          <a:chExt cx="0" cy="0"/>
        </a:xfrm>
      </p:grpSpPr>
      <p:sp>
        <p:nvSpPr>
          <p:cNvPr name="Freeform 2" id="2"/>
          <p:cNvSpPr/>
          <p:nvPr/>
        </p:nvSpPr>
        <p:spPr>
          <a:xfrm flipH="false" flipV="false" rot="0">
            <a:off x="496405" y="763048"/>
            <a:ext cx="17295209" cy="8328431"/>
          </a:xfrm>
          <a:custGeom>
            <a:avLst/>
            <a:gdLst/>
            <a:ahLst/>
            <a:cxnLst/>
            <a:rect r="r" b="b" t="t" l="l"/>
            <a:pathLst>
              <a:path h="8328431" w="17295209">
                <a:moveTo>
                  <a:pt x="0" y="0"/>
                </a:moveTo>
                <a:lnTo>
                  <a:pt x="17295209" y="0"/>
                </a:lnTo>
                <a:lnTo>
                  <a:pt x="17295209" y="8328431"/>
                </a:lnTo>
                <a:lnTo>
                  <a:pt x="0" y="83284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931053" y="1322527"/>
            <a:ext cx="5733555" cy="7641946"/>
          </a:xfrm>
          <a:custGeom>
            <a:avLst/>
            <a:gdLst/>
            <a:ahLst/>
            <a:cxnLst/>
            <a:rect r="r" b="b" t="t" l="l"/>
            <a:pathLst>
              <a:path h="7641946" w="5733555">
                <a:moveTo>
                  <a:pt x="0" y="0"/>
                </a:moveTo>
                <a:lnTo>
                  <a:pt x="5733555" y="0"/>
                </a:lnTo>
                <a:lnTo>
                  <a:pt x="5733555" y="7641946"/>
                </a:lnTo>
                <a:lnTo>
                  <a:pt x="0" y="7641946"/>
                </a:lnTo>
                <a:lnTo>
                  <a:pt x="0" y="0"/>
                </a:lnTo>
                <a:close/>
              </a:path>
            </a:pathLst>
          </a:custGeom>
          <a:blipFill>
            <a:blip r:embed="rId4"/>
            <a:stretch>
              <a:fillRect l="0" t="0" r="0" b="0"/>
            </a:stretch>
          </a:blipFill>
        </p:spPr>
      </p:sp>
      <p:sp>
        <p:nvSpPr>
          <p:cNvPr name="TextBox 4" id="4"/>
          <p:cNvSpPr txBox="true"/>
          <p:nvPr/>
        </p:nvSpPr>
        <p:spPr>
          <a:xfrm rot="0">
            <a:off x="794842" y="1033272"/>
            <a:ext cx="10806646" cy="7609103"/>
          </a:xfrm>
          <a:prstGeom prst="rect">
            <a:avLst/>
          </a:prstGeom>
        </p:spPr>
        <p:txBody>
          <a:bodyPr anchor="t" rtlCol="false" tIns="0" lIns="0" bIns="0" rIns="0">
            <a:spAutoFit/>
          </a:bodyPr>
          <a:lstStyle/>
          <a:p>
            <a:pPr algn="just">
              <a:lnSpc>
                <a:spcPts val="6216"/>
              </a:lnSpc>
            </a:pPr>
            <a:r>
              <a:rPr lang="en-US" sz="4440">
                <a:solidFill>
                  <a:srgbClr val="FFFFFF"/>
                </a:solidFill>
                <a:latin typeface="Arial"/>
                <a:ea typeface="Arial"/>
                <a:cs typeface="Arial"/>
                <a:sym typeface="Arial"/>
              </a:rPr>
              <a:t>Wow, It's Almost Like I'm There</a:t>
            </a:r>
          </a:p>
          <a:p>
            <a:pPr algn="just">
              <a:lnSpc>
                <a:spcPts val="4195"/>
              </a:lnSpc>
            </a:pPr>
            <a:r>
              <a:rPr lang="en-US" sz="3329">
                <a:solidFill>
                  <a:srgbClr val="FFFFFF"/>
                </a:solidFill>
                <a:latin typeface="Arial"/>
                <a:ea typeface="Arial"/>
                <a:cs typeface="Arial"/>
                <a:sym typeface="Arial"/>
              </a:rPr>
              <a:t>To all the first generation New York teenagers: it’s okay, I know. New York City is such a melting pot which gives us the advantage that someone who moved to Ohio would not have. Even if you don't actively display your culture at home, you have the opportunity to learn about it for free, whether that be through street vendors or your local mom ‘n pop restaurant. However, as a first generation New Yorker, you might often feel yourself searching for more connection to your culture. If you identify with this dilemma then a great place to start is Madjeen Isacc’s “Come as You Are, This Is Our Battle Too” as it illustrates life in the Caribbean.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0000"/>
        </a:solidFill>
      </p:bgPr>
    </p:bg>
    <p:spTree>
      <p:nvGrpSpPr>
        <p:cNvPr id="1" name=""/>
        <p:cNvGrpSpPr/>
        <p:nvPr/>
      </p:nvGrpSpPr>
      <p:grpSpPr>
        <a:xfrm>
          <a:off x="0" y="0"/>
          <a:ext cx="0" cy="0"/>
          <a:chOff x="0" y="0"/>
          <a:chExt cx="0" cy="0"/>
        </a:xfrm>
      </p:grpSpPr>
      <p:sp>
        <p:nvSpPr>
          <p:cNvPr name="Freeform 2" id="2"/>
          <p:cNvSpPr/>
          <p:nvPr/>
        </p:nvSpPr>
        <p:spPr>
          <a:xfrm flipH="false" flipV="false" rot="0">
            <a:off x="253708" y="346291"/>
            <a:ext cx="17041197" cy="1145400"/>
          </a:xfrm>
          <a:custGeom>
            <a:avLst/>
            <a:gdLst/>
            <a:ahLst/>
            <a:cxnLst/>
            <a:rect r="r" b="b" t="t" l="l"/>
            <a:pathLst>
              <a:path h="1145400" w="17041197">
                <a:moveTo>
                  <a:pt x="0" y="0"/>
                </a:moveTo>
                <a:lnTo>
                  <a:pt x="17041196" y="0"/>
                </a:lnTo>
                <a:lnTo>
                  <a:pt x="17041196" y="1145400"/>
                </a:lnTo>
                <a:lnTo>
                  <a:pt x="0" y="1145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006" y="1771498"/>
            <a:ext cx="17918601" cy="7493241"/>
          </a:xfrm>
          <a:custGeom>
            <a:avLst/>
            <a:gdLst/>
            <a:ahLst/>
            <a:cxnLst/>
            <a:rect r="r" b="b" t="t" l="l"/>
            <a:pathLst>
              <a:path h="7493241" w="17918601">
                <a:moveTo>
                  <a:pt x="0" y="0"/>
                </a:moveTo>
                <a:lnTo>
                  <a:pt x="17918601" y="0"/>
                </a:lnTo>
                <a:lnTo>
                  <a:pt x="17918601" y="7493241"/>
                </a:lnTo>
                <a:lnTo>
                  <a:pt x="0" y="74932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177604" y="1898504"/>
            <a:ext cx="9110396" cy="6832797"/>
          </a:xfrm>
          <a:custGeom>
            <a:avLst/>
            <a:gdLst/>
            <a:ahLst/>
            <a:cxnLst/>
            <a:rect r="r" b="b" t="t" l="l"/>
            <a:pathLst>
              <a:path h="6832797" w="9110396">
                <a:moveTo>
                  <a:pt x="0" y="0"/>
                </a:moveTo>
                <a:lnTo>
                  <a:pt x="9110396" y="0"/>
                </a:lnTo>
                <a:lnTo>
                  <a:pt x="9110396" y="6832797"/>
                </a:lnTo>
                <a:lnTo>
                  <a:pt x="0" y="683279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0" y="1898504"/>
            <a:ext cx="18288000" cy="6832797"/>
          </a:xfrm>
          <a:custGeom>
            <a:avLst/>
            <a:gdLst/>
            <a:ahLst/>
            <a:cxnLst/>
            <a:rect r="r" b="b" t="t" l="l"/>
            <a:pathLst>
              <a:path h="6832797" w="18288000">
                <a:moveTo>
                  <a:pt x="0" y="0"/>
                </a:moveTo>
                <a:lnTo>
                  <a:pt x="18288000" y="0"/>
                </a:lnTo>
                <a:lnTo>
                  <a:pt x="18288000" y="6832797"/>
                </a:lnTo>
                <a:lnTo>
                  <a:pt x="0" y="6832797"/>
                </a:lnTo>
                <a:lnTo>
                  <a:pt x="0" y="0"/>
                </a:lnTo>
                <a:close/>
              </a:path>
            </a:pathLst>
          </a:custGeom>
          <a:blipFill>
            <a:blip r:embed="rId8"/>
            <a:stretch>
              <a:fillRect l="0" t="0" r="0" b="0"/>
            </a:stretch>
          </a:blipFill>
        </p:spPr>
      </p:sp>
      <p:sp>
        <p:nvSpPr>
          <p:cNvPr name="Freeform 6" id="6"/>
          <p:cNvSpPr/>
          <p:nvPr/>
        </p:nvSpPr>
        <p:spPr>
          <a:xfrm flipH="false" flipV="false" rot="0">
            <a:off x="406108" y="8834495"/>
            <a:ext cx="17410805" cy="1193997"/>
          </a:xfrm>
          <a:custGeom>
            <a:avLst/>
            <a:gdLst/>
            <a:ahLst/>
            <a:cxnLst/>
            <a:rect r="r" b="b" t="t" l="l"/>
            <a:pathLst>
              <a:path h="1193997" w="17410805">
                <a:moveTo>
                  <a:pt x="0" y="0"/>
                </a:moveTo>
                <a:lnTo>
                  <a:pt x="17410805" y="0"/>
                </a:lnTo>
                <a:lnTo>
                  <a:pt x="17410805" y="1193997"/>
                </a:lnTo>
                <a:lnTo>
                  <a:pt x="0" y="119399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425158" y="518846"/>
            <a:ext cx="2202847" cy="769753"/>
          </a:xfrm>
          <a:prstGeom prst="rect">
            <a:avLst/>
          </a:prstGeom>
        </p:spPr>
        <p:txBody>
          <a:bodyPr anchor="t" rtlCol="false" tIns="0" lIns="0" bIns="0" rIns="0">
            <a:spAutoFit/>
          </a:bodyPr>
          <a:lstStyle/>
          <a:p>
            <a:pPr algn="l">
              <a:lnSpc>
                <a:spcPts val="6216"/>
              </a:lnSpc>
            </a:pPr>
            <a:r>
              <a:rPr lang="en-US" b="true" sz="4440">
                <a:solidFill>
                  <a:srgbClr val="212121"/>
                </a:solidFill>
                <a:latin typeface="Arial Bold"/>
                <a:ea typeface="Arial Bold"/>
                <a:cs typeface="Arial Bold"/>
                <a:sym typeface="Arial Bold"/>
              </a:rPr>
              <a:t>3. DCTV</a:t>
            </a:r>
          </a:p>
        </p:txBody>
      </p:sp>
      <p:sp>
        <p:nvSpPr>
          <p:cNvPr name="TextBox 8" id="8"/>
          <p:cNvSpPr txBox="true"/>
          <p:nvPr/>
        </p:nvSpPr>
        <p:spPr>
          <a:xfrm rot="0">
            <a:off x="577558" y="9038615"/>
            <a:ext cx="17167288" cy="925563"/>
          </a:xfrm>
          <a:prstGeom prst="rect">
            <a:avLst/>
          </a:prstGeom>
        </p:spPr>
        <p:txBody>
          <a:bodyPr anchor="t" rtlCol="false" tIns="0" lIns="0" bIns="0" rIns="0">
            <a:spAutoFit/>
          </a:bodyPr>
          <a:lstStyle/>
          <a:p>
            <a:pPr algn="l">
              <a:lnSpc>
                <a:spcPts val="3600"/>
              </a:lnSpc>
            </a:pPr>
            <a:r>
              <a:rPr lang="en-US" sz="3000">
                <a:solidFill>
                  <a:srgbClr val="FFFFFF"/>
                </a:solidFill>
                <a:latin typeface="Arial"/>
                <a:ea typeface="Arial"/>
                <a:cs typeface="Arial"/>
                <a:sym typeface="Arial"/>
              </a:rPr>
              <a:t>Here we are with 16-time-Emmy-award winning journalist and founder of DCTV, Jon Alpert, working on his newest documentary, “The Raging Rabbi” about a prize-fighter in rabbinical school.</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0000"/>
        </a:solidFill>
      </p:bgPr>
    </p:bg>
    <p:spTree>
      <p:nvGrpSpPr>
        <p:cNvPr id="1" name=""/>
        <p:cNvGrpSpPr/>
        <p:nvPr/>
      </p:nvGrpSpPr>
      <p:grpSpPr>
        <a:xfrm>
          <a:off x="0" y="0"/>
          <a:ext cx="0" cy="0"/>
          <a:chOff x="0" y="0"/>
          <a:chExt cx="0" cy="0"/>
        </a:xfrm>
      </p:grpSpPr>
      <p:sp>
        <p:nvSpPr>
          <p:cNvPr name="Freeform 2" id="2"/>
          <p:cNvSpPr/>
          <p:nvPr/>
        </p:nvSpPr>
        <p:spPr>
          <a:xfrm flipH="false" flipV="false" rot="0">
            <a:off x="623392" y="2267236"/>
            <a:ext cx="7715402" cy="6832797"/>
          </a:xfrm>
          <a:custGeom>
            <a:avLst/>
            <a:gdLst/>
            <a:ahLst/>
            <a:cxnLst/>
            <a:rect r="r" b="b" t="t" l="l"/>
            <a:pathLst>
              <a:path h="6832797" w="7715402">
                <a:moveTo>
                  <a:pt x="0" y="0"/>
                </a:moveTo>
                <a:lnTo>
                  <a:pt x="7715403" y="0"/>
                </a:lnTo>
                <a:lnTo>
                  <a:pt x="7715403" y="6832797"/>
                </a:lnTo>
                <a:lnTo>
                  <a:pt x="0" y="68327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23392" y="846544"/>
            <a:ext cx="5948991" cy="1145400"/>
          </a:xfrm>
          <a:custGeom>
            <a:avLst/>
            <a:gdLst/>
            <a:ahLst/>
            <a:cxnLst/>
            <a:rect r="r" b="b" t="t" l="l"/>
            <a:pathLst>
              <a:path h="1145400" w="5948991">
                <a:moveTo>
                  <a:pt x="0" y="0"/>
                </a:moveTo>
                <a:lnTo>
                  <a:pt x="5948991" y="0"/>
                </a:lnTo>
                <a:lnTo>
                  <a:pt x="5948991" y="1145400"/>
                </a:lnTo>
                <a:lnTo>
                  <a:pt x="0" y="1145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353531" y="0"/>
            <a:ext cx="7715250" cy="10287000"/>
          </a:xfrm>
          <a:custGeom>
            <a:avLst/>
            <a:gdLst/>
            <a:ahLst/>
            <a:cxnLst/>
            <a:rect r="r" b="b" t="t" l="l"/>
            <a:pathLst>
              <a:path h="10287000" w="7715250">
                <a:moveTo>
                  <a:pt x="0" y="0"/>
                </a:moveTo>
                <a:lnTo>
                  <a:pt x="7715250" y="0"/>
                </a:lnTo>
                <a:lnTo>
                  <a:pt x="7715250" y="10287000"/>
                </a:lnTo>
                <a:lnTo>
                  <a:pt x="0" y="102870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9353531" y="0"/>
            <a:ext cx="7715250" cy="10287000"/>
          </a:xfrm>
          <a:custGeom>
            <a:avLst/>
            <a:gdLst/>
            <a:ahLst/>
            <a:cxnLst/>
            <a:rect r="r" b="b" t="t" l="l"/>
            <a:pathLst>
              <a:path h="10287000" w="7715250">
                <a:moveTo>
                  <a:pt x="0" y="0"/>
                </a:moveTo>
                <a:lnTo>
                  <a:pt x="7715250" y="0"/>
                </a:lnTo>
                <a:lnTo>
                  <a:pt x="7715250" y="10287000"/>
                </a:lnTo>
                <a:lnTo>
                  <a:pt x="0" y="10287000"/>
                </a:lnTo>
                <a:lnTo>
                  <a:pt x="0" y="0"/>
                </a:lnTo>
                <a:close/>
              </a:path>
            </a:pathLst>
          </a:custGeom>
          <a:blipFill>
            <a:blip r:embed="rId8"/>
            <a:stretch>
              <a:fillRect l="0" t="0" r="0" b="0"/>
            </a:stretch>
          </a:blipFill>
        </p:spPr>
      </p:sp>
      <p:sp>
        <p:nvSpPr>
          <p:cNvPr name="TextBox 6" id="6"/>
          <p:cNvSpPr txBox="true"/>
          <p:nvPr/>
        </p:nvSpPr>
        <p:spPr>
          <a:xfrm rot="0">
            <a:off x="794842" y="1054284"/>
            <a:ext cx="7506081" cy="7762475"/>
          </a:xfrm>
          <a:prstGeom prst="rect">
            <a:avLst/>
          </a:prstGeom>
        </p:spPr>
        <p:txBody>
          <a:bodyPr anchor="t" rtlCol="false" tIns="0" lIns="0" bIns="0" rIns="0">
            <a:spAutoFit/>
          </a:bodyPr>
          <a:lstStyle/>
          <a:p>
            <a:pPr algn="l">
              <a:lnSpc>
                <a:spcPts val="6159"/>
              </a:lnSpc>
            </a:pPr>
            <a:r>
              <a:rPr lang="en-US" sz="4400">
                <a:solidFill>
                  <a:srgbClr val="212121"/>
                </a:solidFill>
                <a:latin typeface="Rubik Light"/>
                <a:ea typeface="Rubik Light"/>
                <a:cs typeface="Rubik Light"/>
                <a:sym typeface="Rubik Light"/>
              </a:rPr>
              <a:t>And the winners are…</a:t>
            </a:r>
          </a:p>
          <a:p>
            <a:pPr algn="l">
              <a:lnSpc>
                <a:spcPts val="3855"/>
              </a:lnSpc>
            </a:pPr>
            <a:r>
              <a:rPr lang="en-US" sz="3060">
                <a:solidFill>
                  <a:srgbClr val="FFFFFF"/>
                </a:solidFill>
                <a:latin typeface="Arial"/>
                <a:ea typeface="Arial"/>
                <a:cs typeface="Arial"/>
                <a:sym typeface="Arial"/>
              </a:rPr>
              <a:t>Us! Because we got to DCTV! Yes, we got to hold Emmys (which was very cool) but that doesn't even begin to describe the DCTV experience. This organization is a beacon for teenagers and young adults in New York City; not only do they offer a gateway to the film industry, they also supply members with food, computers, and other resources that they otherwise might not have access to.If you’re looking for a creative found family or simply looking to try something new to try, DCTV is definitely the place to be!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FF00"/>
        </a:solidFill>
      </p:bgPr>
    </p:bg>
    <p:spTree>
      <p:nvGrpSpPr>
        <p:cNvPr id="1" name=""/>
        <p:cNvGrpSpPr/>
        <p:nvPr/>
      </p:nvGrpSpPr>
      <p:grpSpPr>
        <a:xfrm>
          <a:off x="0" y="0"/>
          <a:ext cx="0" cy="0"/>
          <a:chOff x="0" y="0"/>
          <a:chExt cx="0" cy="0"/>
        </a:xfrm>
      </p:grpSpPr>
      <p:sp>
        <p:nvSpPr>
          <p:cNvPr name="Freeform 2" id="2"/>
          <p:cNvSpPr/>
          <p:nvPr/>
        </p:nvSpPr>
        <p:spPr>
          <a:xfrm flipH="false" flipV="false" rot="0">
            <a:off x="403193" y="1048"/>
            <a:ext cx="17388402" cy="9747447"/>
          </a:xfrm>
          <a:custGeom>
            <a:avLst/>
            <a:gdLst/>
            <a:ahLst/>
            <a:cxnLst/>
            <a:rect r="r" b="b" t="t" l="l"/>
            <a:pathLst>
              <a:path h="9747447" w="17388402">
                <a:moveTo>
                  <a:pt x="0" y="0"/>
                </a:moveTo>
                <a:lnTo>
                  <a:pt x="17388402" y="0"/>
                </a:lnTo>
                <a:lnTo>
                  <a:pt x="17388402" y="9747447"/>
                </a:lnTo>
                <a:lnTo>
                  <a:pt x="0" y="97474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30200" y="1198455"/>
            <a:ext cx="6317304" cy="8423053"/>
          </a:xfrm>
          <a:custGeom>
            <a:avLst/>
            <a:gdLst/>
            <a:ahLst/>
            <a:cxnLst/>
            <a:rect r="r" b="b" t="t" l="l"/>
            <a:pathLst>
              <a:path h="8423053" w="6317304">
                <a:moveTo>
                  <a:pt x="0" y="0"/>
                </a:moveTo>
                <a:lnTo>
                  <a:pt x="6317303" y="0"/>
                </a:lnTo>
                <a:lnTo>
                  <a:pt x="6317303" y="8423052"/>
                </a:lnTo>
                <a:lnTo>
                  <a:pt x="0" y="8423052"/>
                </a:lnTo>
                <a:lnTo>
                  <a:pt x="0" y="0"/>
                </a:lnTo>
                <a:close/>
              </a:path>
            </a:pathLst>
          </a:custGeom>
          <a:blipFill>
            <a:blip r:embed="rId4"/>
            <a:stretch>
              <a:fillRect l="0" t="0" r="0" b="0"/>
            </a:stretch>
          </a:blipFill>
        </p:spPr>
      </p:sp>
      <p:sp>
        <p:nvSpPr>
          <p:cNvPr name="Freeform 4" id="4"/>
          <p:cNvSpPr/>
          <p:nvPr/>
        </p:nvSpPr>
        <p:spPr>
          <a:xfrm flipH="false" flipV="false" rot="0">
            <a:off x="7450607" y="1102900"/>
            <a:ext cx="10409739" cy="8614124"/>
          </a:xfrm>
          <a:custGeom>
            <a:avLst/>
            <a:gdLst/>
            <a:ahLst/>
            <a:cxnLst/>
            <a:rect r="r" b="b" t="t" l="l"/>
            <a:pathLst>
              <a:path h="8614124" w="10409739">
                <a:moveTo>
                  <a:pt x="0" y="0"/>
                </a:moveTo>
                <a:lnTo>
                  <a:pt x="10409740" y="0"/>
                </a:lnTo>
                <a:lnTo>
                  <a:pt x="10409740" y="8614124"/>
                </a:lnTo>
                <a:lnTo>
                  <a:pt x="0" y="86141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450607" y="1102900"/>
            <a:ext cx="10409739" cy="8614124"/>
          </a:xfrm>
          <a:custGeom>
            <a:avLst/>
            <a:gdLst/>
            <a:ahLst/>
            <a:cxnLst/>
            <a:rect r="r" b="b" t="t" l="l"/>
            <a:pathLst>
              <a:path h="8614124" w="10409739">
                <a:moveTo>
                  <a:pt x="0" y="0"/>
                </a:moveTo>
                <a:lnTo>
                  <a:pt x="10409740" y="0"/>
                </a:lnTo>
                <a:lnTo>
                  <a:pt x="10409740" y="8614124"/>
                </a:lnTo>
                <a:lnTo>
                  <a:pt x="0" y="8614124"/>
                </a:lnTo>
                <a:lnTo>
                  <a:pt x="0" y="0"/>
                </a:lnTo>
                <a:close/>
              </a:path>
            </a:pathLst>
          </a:custGeom>
          <a:blipFill>
            <a:blip r:embed="rId7"/>
            <a:stretch>
              <a:fillRect l="-10330" t="0" r="0" b="0"/>
            </a:stretch>
          </a:blipFill>
        </p:spPr>
      </p:sp>
      <p:sp>
        <p:nvSpPr>
          <p:cNvPr name="Freeform 6" id="6"/>
          <p:cNvSpPr/>
          <p:nvPr/>
        </p:nvSpPr>
        <p:spPr>
          <a:xfrm flipH="false" flipV="false" rot="0">
            <a:off x="7450607" y="0"/>
            <a:ext cx="10410006" cy="1046397"/>
          </a:xfrm>
          <a:custGeom>
            <a:avLst/>
            <a:gdLst/>
            <a:ahLst/>
            <a:cxnLst/>
            <a:rect r="r" b="b" t="t" l="l"/>
            <a:pathLst>
              <a:path h="1046397" w="10410006">
                <a:moveTo>
                  <a:pt x="0" y="0"/>
                </a:moveTo>
                <a:lnTo>
                  <a:pt x="10410006" y="0"/>
                </a:lnTo>
                <a:lnTo>
                  <a:pt x="10410006" y="1046397"/>
                </a:lnTo>
                <a:lnTo>
                  <a:pt x="0" y="10463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147199" y="515931"/>
            <a:ext cx="1042911" cy="327184"/>
          </a:xfrm>
          <a:custGeom>
            <a:avLst/>
            <a:gdLst/>
            <a:ahLst/>
            <a:cxnLst/>
            <a:rect r="r" b="b" t="t" l="l"/>
            <a:pathLst>
              <a:path h="327184" w="1042911">
                <a:moveTo>
                  <a:pt x="0" y="0"/>
                </a:moveTo>
                <a:lnTo>
                  <a:pt x="1042911" y="0"/>
                </a:lnTo>
                <a:lnTo>
                  <a:pt x="1042911" y="327184"/>
                </a:lnTo>
                <a:lnTo>
                  <a:pt x="0" y="327184"/>
                </a:lnTo>
                <a:lnTo>
                  <a:pt x="0" y="0"/>
                </a:lnTo>
                <a:close/>
              </a:path>
            </a:pathLst>
          </a:custGeom>
          <a:blipFill>
            <a:blip r:embed="rId10"/>
            <a:stretch>
              <a:fillRect l="0" t="0" r="0" b="0"/>
            </a:stretch>
          </a:blipFill>
        </p:spPr>
      </p:sp>
      <p:sp>
        <p:nvSpPr>
          <p:cNvPr name="Freeform 8" id="8"/>
          <p:cNvSpPr/>
          <p:nvPr/>
        </p:nvSpPr>
        <p:spPr>
          <a:xfrm flipH="false" flipV="false" rot="0">
            <a:off x="13100152" y="798100"/>
            <a:ext cx="449409" cy="2163604"/>
          </a:xfrm>
          <a:custGeom>
            <a:avLst/>
            <a:gdLst/>
            <a:ahLst/>
            <a:cxnLst/>
            <a:rect r="r" b="b" t="t" l="l"/>
            <a:pathLst>
              <a:path h="2163604" w="449409">
                <a:moveTo>
                  <a:pt x="0" y="0"/>
                </a:moveTo>
                <a:lnTo>
                  <a:pt x="449408" y="0"/>
                </a:lnTo>
                <a:lnTo>
                  <a:pt x="449408" y="2163604"/>
                </a:lnTo>
                <a:lnTo>
                  <a:pt x="0" y="21636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794842" y="360102"/>
            <a:ext cx="4619663" cy="769791"/>
          </a:xfrm>
          <a:prstGeom prst="rect">
            <a:avLst/>
          </a:prstGeom>
        </p:spPr>
        <p:txBody>
          <a:bodyPr anchor="t" rtlCol="false" tIns="0" lIns="0" bIns="0" rIns="0">
            <a:spAutoFit/>
          </a:bodyPr>
          <a:lstStyle/>
          <a:p>
            <a:pPr algn="l">
              <a:lnSpc>
                <a:spcPts val="6216"/>
              </a:lnSpc>
            </a:pPr>
            <a:r>
              <a:rPr lang="en-US" b="true" sz="4440">
                <a:solidFill>
                  <a:srgbClr val="85200C"/>
                </a:solidFill>
                <a:latin typeface="Rubik Bold"/>
                <a:ea typeface="Rubik Bold"/>
                <a:cs typeface="Rubik Bold"/>
                <a:sym typeface="Rubik Bold"/>
              </a:rPr>
              <a:t>4. CODE SWITCH</a:t>
            </a:r>
          </a:p>
        </p:txBody>
      </p:sp>
      <p:sp>
        <p:nvSpPr>
          <p:cNvPr name="TextBox 10" id="10"/>
          <p:cNvSpPr txBox="true"/>
          <p:nvPr/>
        </p:nvSpPr>
        <p:spPr>
          <a:xfrm rot="0">
            <a:off x="7622057" y="231038"/>
            <a:ext cx="10018185" cy="679037"/>
          </a:xfrm>
          <a:prstGeom prst="rect">
            <a:avLst/>
          </a:prstGeom>
        </p:spPr>
        <p:txBody>
          <a:bodyPr anchor="t" rtlCol="false" tIns="0" lIns="0" bIns="0" rIns="0">
            <a:spAutoFit/>
          </a:bodyPr>
          <a:lstStyle/>
          <a:p>
            <a:pPr algn="l">
              <a:lnSpc>
                <a:spcPts val="2640"/>
              </a:lnSpc>
            </a:pPr>
            <a:r>
              <a:rPr lang="en-US" sz="2200" i="true">
                <a:solidFill>
                  <a:srgbClr val="212121"/>
                </a:solidFill>
                <a:latin typeface="Rubik Italics"/>
                <a:ea typeface="Rubik Italics"/>
                <a:cs typeface="Rubik Italics"/>
                <a:sym typeface="Rubik Italics"/>
              </a:rPr>
              <a:t>Bridget now works at The Kitchen, the org that curated the exhibit, and she showed us around and gave us the VIP arts education treatment! </a:t>
            </a:r>
            <a:r>
              <a:rPr lang="en-US" sz="2200">
                <a:solidFill>
                  <a:srgbClr val="212121"/>
                </a:solidFill>
                <a:latin typeface="Rubik"/>
                <a:ea typeface="Rubik"/>
                <a:cs typeface="Rubik"/>
                <a:sym typeface="Rubik"/>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DAG5W7tfCUg</dc:identifier>
  <dcterms:modified xsi:type="dcterms:W3CDTF">2011-08-01T06:04:30Z</dcterms:modified>
  <cp:revision>1</cp:revision>
</cp:coreProperties>
</file>