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embeddedFontLst>
    <p:embeddedFont>
      <p:font typeface="Oswald Medium"/>
      <p:regular r:id="rId31"/>
      <p:bold r:id="rId32"/>
    </p:embeddedFont>
    <p:embeddedFont>
      <p:font typeface="Proxima Nova"/>
      <p:regular r:id="rId33"/>
      <p:bold r:id="rId34"/>
      <p:italic r:id="rId35"/>
      <p:boldItalic r:id="rId36"/>
    </p:embeddedFont>
    <p:embeddedFont>
      <p:font typeface="Playfair Display"/>
      <p:regular r:id="rId37"/>
      <p:bold r:id="rId38"/>
      <p:italic r:id="rId39"/>
      <p:boldItalic r:id="rId40"/>
    </p:embeddedFont>
    <p:embeddedFont>
      <p:font typeface="Berkshire Swash"/>
      <p:regular r:id="rId41"/>
    </p:embeddedFont>
    <p:embeddedFont>
      <p:font typeface="Montserrat"/>
      <p:regular r:id="rId42"/>
      <p:bold r:id="rId43"/>
      <p:italic r:id="rId44"/>
      <p:boldItalic r:id="rId45"/>
    </p:embeddedFont>
    <p:embeddedFont>
      <p:font typeface="Oswald Light"/>
      <p:regular r:id="rId46"/>
      <p:bold r:id="rId47"/>
    </p:embeddedFont>
    <p:embeddedFont>
      <p:font typeface="EB Garamond"/>
      <p:regular r:id="rId48"/>
      <p:bold r:id="rId49"/>
      <p:italic r:id="rId50"/>
      <p:boldItalic r:id="rId51"/>
    </p:embeddedFont>
    <p:embeddedFont>
      <p:font typeface="Proxima Nova Semibold"/>
      <p:regular r:id="rId52"/>
      <p:bold r:id="rId53"/>
      <p:boldItalic r:id="rId54"/>
    </p:embeddedFont>
    <p:embeddedFont>
      <p:font typeface="Caveat Medium"/>
      <p:regular r:id="rId55"/>
      <p:bold r:id="rId56"/>
    </p:embeddedFont>
    <p:embeddedFont>
      <p:font typeface="Oswald"/>
      <p:regular r:id="rId57"/>
      <p:bold r:id="rId58"/>
    </p:embeddedFont>
    <p:embeddedFont>
      <p:font typeface="Comfortaa"/>
      <p:regular r:id="rId59"/>
      <p:bold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39" Type="http://schemas.openxmlformats.org/officeDocument/2006/relationships/font" Target="fonts/PlayfairDisplay-italic.fntdata"/><Relationship Id="rId26" Type="http://schemas.openxmlformats.org/officeDocument/2006/relationships/slide" Target="slides/slide21.xml"/><Relationship Id="rId13" Type="http://schemas.openxmlformats.org/officeDocument/2006/relationships/slide" Target="slides/slide8.xml"/><Relationship Id="rId18" Type="http://schemas.openxmlformats.org/officeDocument/2006/relationships/slide" Target="slides/slide13.xml"/><Relationship Id="rId42" Type="http://schemas.openxmlformats.org/officeDocument/2006/relationships/font" Target="fonts/Montserrat-regular.fntdata"/><Relationship Id="rId47" Type="http://schemas.openxmlformats.org/officeDocument/2006/relationships/font" Target="fonts/OswaldLight-bold.fntdata"/><Relationship Id="rId34" Type="http://schemas.openxmlformats.org/officeDocument/2006/relationships/font" Target="fonts/ProximaNova-bold.fntdata"/><Relationship Id="rId21" Type="http://schemas.openxmlformats.org/officeDocument/2006/relationships/slide" Target="slides/slide16.xml"/><Relationship Id="rId50" Type="http://schemas.openxmlformats.org/officeDocument/2006/relationships/font" Target="fonts/EBGaramond-italic.fntdata"/><Relationship Id="rId55" Type="http://schemas.openxmlformats.org/officeDocument/2006/relationships/font" Target="fonts/CaveatMedium-regular.fntdata"/><Relationship Id="rId63" Type="http://schemas.openxmlformats.org/officeDocument/2006/relationships/customXml" Target="../customXml/item3.xml"/><Relationship Id="rId7" Type="http://schemas.openxmlformats.org/officeDocument/2006/relationships/slide" Target="slides/slide2.xml"/><Relationship Id="rId2" Type="http://schemas.openxmlformats.org/officeDocument/2006/relationships/viewProps" Target="viewProps.xml"/><Relationship Id="rId29" Type="http://schemas.openxmlformats.org/officeDocument/2006/relationships/slide" Target="slides/slide24.xml"/><Relationship Id="rId16" Type="http://schemas.openxmlformats.org/officeDocument/2006/relationships/slide" Target="slides/slide11.xml"/><Relationship Id="rId40" Type="http://schemas.openxmlformats.org/officeDocument/2006/relationships/font" Target="fonts/PlayfairDisplay-boldItalic.fntdata"/><Relationship Id="rId45" Type="http://schemas.openxmlformats.org/officeDocument/2006/relationships/font" Target="fonts/Montserrat-boldItalic.fntdata"/><Relationship Id="rId32" Type="http://schemas.openxmlformats.org/officeDocument/2006/relationships/font" Target="fonts/OswaldMedium-bold.fntdata"/><Relationship Id="rId37" Type="http://schemas.openxmlformats.org/officeDocument/2006/relationships/font" Target="fonts/PlayfairDisplay-regular.fntdata"/><Relationship Id="rId24" Type="http://schemas.openxmlformats.org/officeDocument/2006/relationships/slide" Target="slides/slide19.xml"/><Relationship Id="rId53" Type="http://schemas.openxmlformats.org/officeDocument/2006/relationships/font" Target="fonts/ProximaNovaSemibold-bold.fntdata"/><Relationship Id="rId11" Type="http://schemas.openxmlformats.org/officeDocument/2006/relationships/slide" Target="slides/slide6.xml"/><Relationship Id="rId58" Type="http://schemas.openxmlformats.org/officeDocument/2006/relationships/font" Target="fonts/Oswald-bold.fntdata"/><Relationship Id="rId5" Type="http://schemas.openxmlformats.org/officeDocument/2006/relationships/notesMaster" Target="notesMasters/notesMaster1.xml"/><Relationship Id="rId61" Type="http://schemas.openxmlformats.org/officeDocument/2006/relationships/customXml" Target="../customXml/item1.xml"/><Relationship Id="rId19" Type="http://schemas.openxmlformats.org/officeDocument/2006/relationships/slide" Target="slides/slide14.xml"/><Relationship Id="rId43" Type="http://schemas.openxmlformats.org/officeDocument/2006/relationships/font" Target="fonts/Montserrat-bold.fntdata"/><Relationship Id="rId48" Type="http://schemas.openxmlformats.org/officeDocument/2006/relationships/font" Target="fonts/EBGaramond-regular.fntdata"/><Relationship Id="rId30" Type="http://schemas.openxmlformats.org/officeDocument/2006/relationships/slide" Target="slides/slide25.xml"/><Relationship Id="rId35" Type="http://schemas.openxmlformats.org/officeDocument/2006/relationships/font" Target="fonts/ProximaNova-italic.fntdata"/><Relationship Id="rId22" Type="http://schemas.openxmlformats.org/officeDocument/2006/relationships/slide" Target="slides/slide17.xml"/><Relationship Id="rId27" Type="http://schemas.openxmlformats.org/officeDocument/2006/relationships/slide" Target="slides/slide22.xml"/><Relationship Id="rId56" Type="http://schemas.openxmlformats.org/officeDocument/2006/relationships/font" Target="fonts/CaveatMedium-bold.fntdata"/><Relationship Id="rId14" Type="http://schemas.openxmlformats.org/officeDocument/2006/relationships/slide" Target="slides/slide9.xml"/><Relationship Id="rId8" Type="http://schemas.openxmlformats.org/officeDocument/2006/relationships/slide" Target="slides/slide3.xml"/><Relationship Id="rId51" Type="http://schemas.openxmlformats.org/officeDocument/2006/relationships/font" Target="fonts/EBGaramond-boldItalic.fntdata"/><Relationship Id="rId3" Type="http://schemas.openxmlformats.org/officeDocument/2006/relationships/presProps" Target="presProps.xml"/><Relationship Id="rId46" Type="http://schemas.openxmlformats.org/officeDocument/2006/relationships/font" Target="fonts/OswaldLight-regular.fntdata"/><Relationship Id="rId33" Type="http://schemas.openxmlformats.org/officeDocument/2006/relationships/font" Target="fonts/ProximaNova-regular.fntdata"/><Relationship Id="rId38" Type="http://schemas.openxmlformats.org/officeDocument/2006/relationships/font" Target="fonts/PlayfairDisplay-bold.fntdata"/><Relationship Id="rId25" Type="http://schemas.openxmlformats.org/officeDocument/2006/relationships/slide" Target="slides/slide20.xml"/><Relationship Id="rId12" Type="http://schemas.openxmlformats.org/officeDocument/2006/relationships/slide" Target="slides/slide7.xml"/><Relationship Id="rId59" Type="http://schemas.openxmlformats.org/officeDocument/2006/relationships/font" Target="fonts/Comfortaa-regular.fntdata"/><Relationship Id="rId17" Type="http://schemas.openxmlformats.org/officeDocument/2006/relationships/slide" Target="slides/slide12.xml"/><Relationship Id="rId41" Type="http://schemas.openxmlformats.org/officeDocument/2006/relationships/font" Target="fonts/BerkshireSwash-regular.fntdata"/><Relationship Id="rId20" Type="http://schemas.openxmlformats.org/officeDocument/2006/relationships/slide" Target="slides/slide15.xml"/><Relationship Id="rId54" Type="http://schemas.openxmlformats.org/officeDocument/2006/relationships/font" Target="fonts/ProximaNovaSemibold-boldItalic.fntdata"/><Relationship Id="rId62" Type="http://schemas.openxmlformats.org/officeDocument/2006/relationships/customXml" Target="../customXml/item2.xml"/><Relationship Id="rId1" Type="http://schemas.openxmlformats.org/officeDocument/2006/relationships/theme" Target="theme/theme1.xml"/><Relationship Id="rId6" Type="http://schemas.openxmlformats.org/officeDocument/2006/relationships/slide" Target="slides/slide1.xml"/><Relationship Id="rId49" Type="http://schemas.openxmlformats.org/officeDocument/2006/relationships/font" Target="fonts/EBGaramond-bold.fntdata"/><Relationship Id="rId36" Type="http://schemas.openxmlformats.org/officeDocument/2006/relationships/font" Target="fonts/ProximaNova-boldItalic.fntdata"/><Relationship Id="rId23" Type="http://schemas.openxmlformats.org/officeDocument/2006/relationships/slide" Target="slides/slide18.xml"/><Relationship Id="rId28" Type="http://schemas.openxmlformats.org/officeDocument/2006/relationships/slide" Target="slides/slide23.xml"/><Relationship Id="rId57" Type="http://schemas.openxmlformats.org/officeDocument/2006/relationships/font" Target="fonts/Oswald-regular.fntdata"/><Relationship Id="rId15" Type="http://schemas.openxmlformats.org/officeDocument/2006/relationships/slide" Target="slides/slide10.xml"/><Relationship Id="rId44" Type="http://schemas.openxmlformats.org/officeDocument/2006/relationships/font" Target="fonts/Montserrat-italic.fntdata"/><Relationship Id="rId31" Type="http://schemas.openxmlformats.org/officeDocument/2006/relationships/font" Target="fonts/OswaldMedium-regular.fntdata"/><Relationship Id="rId60" Type="http://schemas.openxmlformats.org/officeDocument/2006/relationships/font" Target="fonts/Comfortaa-bold.fntdata"/><Relationship Id="rId52" Type="http://schemas.openxmlformats.org/officeDocument/2006/relationships/font" Target="fonts/ProximaNovaSemibold-regular.fntdata"/><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52c42d7b2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52c42d7b2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52c42d7b2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52c42d7b2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52c42d7b2d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352c42d7b2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52c42d7b2d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52c42d7b2d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52c42d7b2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52c42d7b2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52c42d7b2d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52c42d7b2d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52c42d7b2d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52c42d7b2d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52c42d7b2d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52c42d7b2d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52c42d7b2d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52c42d7b2d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52c42d7b2d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52c42d7b2d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52c42d7b2d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52c42d7b2d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52c42d7b2d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52c42d7b2d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52c42d7b2d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52c42d7b2d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52c42d7b2d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52c42d7b2d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52c42d7b2d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52c42d7b2d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52c42d7b2d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52c42d7b2d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52c42d7b2d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52c42d7b2d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52c42d7b2d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52c42d7b2d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52c42d7b2d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52c42d7b2d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52c42d7b2d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52c42d7b2d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41472924f689fe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141472924f689fe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360180978d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360180978d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360180978d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360180978d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8c1a12cf59ba60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8c1a12cf59ba60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4358475" y="0"/>
            <a:ext cx="38532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44250" y="1403850"/>
            <a:ext cx="8455500" cy="2146800"/>
          </a:xfrm>
          <a:prstGeom prst="rect">
            <a:avLst/>
          </a:prstGeom>
          <a:solidFill>
            <a:srgbClr val="FFFFFF"/>
          </a:solidFill>
        </p:spPr>
        <p:txBody>
          <a:bodyPr anchorCtr="0" anchor="ctr" bIns="91425" lIns="91425" spcFirstLastPara="1" rIns="91425" wrap="square" tIns="91425">
            <a:normAutofit/>
          </a:bodyPr>
          <a:lstStyle>
            <a:lvl1pPr lvl="0" algn="ctr">
              <a:spcBef>
                <a:spcPts val="0"/>
              </a:spcBef>
              <a:spcAft>
                <a:spcPts val="0"/>
              </a:spcAft>
              <a:buSzPts val="6800"/>
              <a:buFont typeface="Playfair Display"/>
              <a:buNone/>
              <a:defRPr b="1" sz="6800">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b="1" sz="6800">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b="1" sz="6800">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b="1" sz="6800">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b="1" sz="6800">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b="1" sz="6800">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b="1" sz="6800">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b="1" sz="6800">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b="1" sz="6800">
                <a:latin typeface="Playfair Display"/>
                <a:ea typeface="Playfair Display"/>
                <a:cs typeface="Playfair Display"/>
                <a:sym typeface="Playfair Display"/>
              </a:defRPr>
            </a:lvl9pPr>
          </a:lstStyle>
          <a:p/>
        </p:txBody>
      </p:sp>
      <p:sp>
        <p:nvSpPr>
          <p:cNvPr id="13" name="Google Shape;13;p2"/>
          <p:cNvSpPr txBox="1"/>
          <p:nvPr>
            <p:ph idx="1" type="subTitle"/>
          </p:nvPr>
        </p:nvSpPr>
        <p:spPr>
          <a:xfrm>
            <a:off x="344250" y="3550650"/>
            <a:ext cx="4910100" cy="577800"/>
          </a:xfrm>
          <a:prstGeom prst="rect">
            <a:avLst/>
          </a:prstGeom>
          <a:solidFill>
            <a:schemeClr val="dk2"/>
          </a:solidFill>
        </p:spPr>
        <p:txBody>
          <a:bodyPr anchorCtr="0" anchor="ctr" bIns="91425" lIns="91425" spcFirstLastPara="1" rIns="91425" wrap="square" tIns="91425">
            <a:normAutofit/>
          </a:bodyPr>
          <a:lstStyle>
            <a:lvl1pPr lvl="0">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b="1" sz="2400">
                <a:solidFill>
                  <a:schemeClr val="lt1"/>
                </a:solidFill>
                <a:latin typeface="Montserrat"/>
                <a:ea typeface="Montserrat"/>
                <a:cs typeface="Montserrat"/>
                <a:sym typeface="Montserrat"/>
              </a:defRPr>
            </a:lvl9pPr>
          </a:lstStyle>
          <a:p/>
        </p:txBody>
      </p:sp>
      <p:sp>
        <p:nvSpPr>
          <p:cNvPr id="14" name="Google Shape;14;p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4"/>
        </a:solidFill>
      </p:bgPr>
    </p:bg>
    <p:spTree>
      <p:nvGrpSpPr>
        <p:cNvPr id="15"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344250" y="1403850"/>
            <a:ext cx="8455500" cy="2146800"/>
          </a:xfrm>
          <a:prstGeom prst="rect">
            <a:avLst/>
          </a:prstGeom>
          <a:solidFill>
            <a:srgbClr val="FFFFFF"/>
          </a:solidFill>
        </p:spPr>
        <p:txBody>
          <a:bodyPr anchorCtr="0" anchor="ctr" bIns="91425" lIns="91425" spcFirstLastPara="1" rIns="91425" wrap="square" tIns="91425">
            <a:normAutofit/>
          </a:bodyPr>
          <a:lstStyle>
            <a:lvl1pPr lvl="0" algn="ctr">
              <a:spcBef>
                <a:spcPts val="0"/>
              </a:spcBef>
              <a:spcAft>
                <a:spcPts val="0"/>
              </a:spcAft>
              <a:buSzPts val="4800"/>
              <a:buFont typeface="Playfair Display"/>
              <a:buNone/>
              <a:defRPr b="1" sz="4800">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b="1" sz="4800">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b="1" sz="4800">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b="1" sz="4800">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b="1" sz="4800">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b="1" sz="4800">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b="1" sz="4800">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b="1" sz="4800">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b="1" sz="4800">
                <a:latin typeface="Playfair Display"/>
                <a:ea typeface="Playfair Display"/>
                <a:cs typeface="Playfair Display"/>
                <a:sym typeface="Playfair Display"/>
              </a:defRPr>
            </a:lvl9pPr>
          </a:lstStyle>
          <a:p/>
        </p:txBody>
      </p:sp>
      <p:sp>
        <p:nvSpPr>
          <p:cNvPr id="18" name="Google Shape;18;p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1" name="Google Shape;21;p4"/>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5" name="Google Shape;25;p5"/>
          <p:cNvSpPr txBox="1"/>
          <p:nvPr>
            <p:ph idx="1" type="body"/>
          </p:nvPr>
        </p:nvSpPr>
        <p:spPr>
          <a:xfrm>
            <a:off x="311700" y="1234050"/>
            <a:ext cx="3999900" cy="33348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234050"/>
            <a:ext cx="3999900" cy="33348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0" name="Google Shape;30;p6"/>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p:txBody>
      </p:sp>
      <p:sp>
        <p:nvSpPr>
          <p:cNvPr id="37" name="Google Shape;37;p8"/>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9"/>
          <p:cNvSpPr txBox="1"/>
          <p:nvPr>
            <p:ph type="title"/>
          </p:nvPr>
        </p:nvSpPr>
        <p:spPr>
          <a:xfrm>
            <a:off x="265500" y="1081675"/>
            <a:ext cx="4045200" cy="17862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highlight>
                  <a:schemeClr val="lt1"/>
                </a:highlight>
              </a:defRPr>
            </a:lvl1pPr>
            <a:lvl2pPr indent="-317500" lvl="1" marL="914400">
              <a:spcBef>
                <a:spcPts val="0"/>
              </a:spcBef>
              <a:spcAft>
                <a:spcPts val="0"/>
              </a:spcAft>
              <a:buSzPts val="1400"/>
              <a:buChar char="○"/>
              <a:defRPr>
                <a:highlight>
                  <a:schemeClr val="lt1"/>
                </a:highlight>
              </a:defRPr>
            </a:lvl2pPr>
            <a:lvl3pPr indent="-317500" lvl="2" marL="1371600">
              <a:spcBef>
                <a:spcPts val="0"/>
              </a:spcBef>
              <a:spcAft>
                <a:spcPts val="0"/>
              </a:spcAft>
              <a:buSzPts val="1400"/>
              <a:buChar char="■"/>
              <a:defRPr>
                <a:highlight>
                  <a:schemeClr val="lt1"/>
                </a:highlight>
              </a:defRPr>
            </a:lvl3pPr>
            <a:lvl4pPr indent="-317500" lvl="3" marL="1828800">
              <a:spcBef>
                <a:spcPts val="0"/>
              </a:spcBef>
              <a:spcAft>
                <a:spcPts val="0"/>
              </a:spcAft>
              <a:buSzPts val="1400"/>
              <a:buChar char="●"/>
              <a:defRPr>
                <a:highlight>
                  <a:schemeClr val="lt1"/>
                </a:highlight>
              </a:defRPr>
            </a:lvl4pPr>
            <a:lvl5pPr indent="-317500" lvl="4" marL="2286000">
              <a:spcBef>
                <a:spcPts val="0"/>
              </a:spcBef>
              <a:spcAft>
                <a:spcPts val="0"/>
              </a:spcAft>
              <a:buSzPts val="1400"/>
              <a:buChar char="○"/>
              <a:defRPr>
                <a:highlight>
                  <a:schemeClr val="lt1"/>
                </a:highlight>
              </a:defRPr>
            </a:lvl5pPr>
            <a:lvl6pPr indent="-317500" lvl="5" marL="2743200">
              <a:spcBef>
                <a:spcPts val="0"/>
              </a:spcBef>
              <a:spcAft>
                <a:spcPts val="0"/>
              </a:spcAft>
              <a:buSzPts val="1400"/>
              <a:buChar char="■"/>
              <a:defRPr>
                <a:highlight>
                  <a:schemeClr val="lt1"/>
                </a:highlight>
              </a:defRPr>
            </a:lvl6pPr>
            <a:lvl7pPr indent="-317500" lvl="6" marL="3200400">
              <a:spcBef>
                <a:spcPts val="0"/>
              </a:spcBef>
              <a:spcAft>
                <a:spcPts val="0"/>
              </a:spcAft>
              <a:buSzPts val="1400"/>
              <a:buChar char="●"/>
              <a:defRPr>
                <a:highlight>
                  <a:schemeClr val="lt1"/>
                </a:highlight>
              </a:defRPr>
            </a:lvl7pPr>
            <a:lvl8pPr indent="-317500" lvl="7" marL="3657600">
              <a:spcBef>
                <a:spcPts val="0"/>
              </a:spcBef>
              <a:spcAft>
                <a:spcPts val="0"/>
              </a:spcAft>
              <a:buSzPts val="1400"/>
              <a:buChar char="○"/>
              <a:defRPr>
                <a:highlight>
                  <a:schemeClr val="lt1"/>
                </a:highlight>
              </a:defRPr>
            </a:lvl8pPr>
            <a:lvl9pPr indent="-317500" lvl="8" marL="4114800">
              <a:spcBef>
                <a:spcPts val="0"/>
              </a:spcBef>
              <a:spcAft>
                <a:spcPts val="0"/>
              </a:spcAft>
              <a:buSzPts val="1400"/>
              <a:buChar char="■"/>
              <a:defRPr>
                <a:highlight>
                  <a:schemeClr val="lt1"/>
                </a:highlight>
              </a:defRPr>
            </a:lvl9pPr>
          </a:lstStyle>
          <a:p/>
        </p:txBody>
      </p:sp>
      <p:sp>
        <p:nvSpPr>
          <p:cNvPr id="44" name="Google Shape;44;p9"/>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highlight>
                  <a:schemeClr val="dk1"/>
                </a:highlight>
              </a:defRPr>
            </a:lvl1pPr>
          </a:lstStyle>
          <a:p/>
        </p:txBody>
      </p:sp>
      <p:sp>
        <p:nvSpPr>
          <p:cNvPr id="47" name="Google Shape;47;p10"/>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999925"/>
            <a:ext cx="8520600" cy="2146200"/>
          </a:xfrm>
          <a:prstGeom prst="rect">
            <a:avLst/>
          </a:prstGeom>
        </p:spPr>
        <p:txBody>
          <a:bodyPr anchorCtr="0" anchor="b" bIns="91425" lIns="91425" spcFirstLastPara="1" rIns="91425" wrap="square" tIns="91425">
            <a:norm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highlight>
                  <a:schemeClr val="dk1"/>
                </a:highlight>
              </a:defRPr>
            </a:lvl1pPr>
            <a:lvl2pPr indent="-317500" lvl="1" marL="914400" algn="ctr">
              <a:spcBef>
                <a:spcPts val="0"/>
              </a:spcBef>
              <a:spcAft>
                <a:spcPts val="0"/>
              </a:spcAft>
              <a:buSzPts val="1400"/>
              <a:buChar char="○"/>
              <a:defRPr>
                <a:highlight>
                  <a:schemeClr val="dk1"/>
                </a:highlight>
              </a:defRPr>
            </a:lvl2pPr>
            <a:lvl3pPr indent="-317500" lvl="2" marL="1371600" algn="ctr">
              <a:spcBef>
                <a:spcPts val="0"/>
              </a:spcBef>
              <a:spcAft>
                <a:spcPts val="0"/>
              </a:spcAft>
              <a:buSzPts val="1400"/>
              <a:buChar char="■"/>
              <a:defRPr>
                <a:highlight>
                  <a:schemeClr val="dk1"/>
                </a:highlight>
              </a:defRPr>
            </a:lvl3pPr>
            <a:lvl4pPr indent="-317500" lvl="3" marL="1828800" algn="ctr">
              <a:spcBef>
                <a:spcPts val="0"/>
              </a:spcBef>
              <a:spcAft>
                <a:spcPts val="0"/>
              </a:spcAft>
              <a:buSzPts val="1400"/>
              <a:buChar char="●"/>
              <a:defRPr>
                <a:highlight>
                  <a:schemeClr val="dk1"/>
                </a:highlight>
              </a:defRPr>
            </a:lvl4pPr>
            <a:lvl5pPr indent="-317500" lvl="4" marL="2286000" algn="ctr">
              <a:spcBef>
                <a:spcPts val="0"/>
              </a:spcBef>
              <a:spcAft>
                <a:spcPts val="0"/>
              </a:spcAft>
              <a:buSzPts val="1400"/>
              <a:buChar char="○"/>
              <a:defRPr>
                <a:highlight>
                  <a:schemeClr val="dk1"/>
                </a:highlight>
              </a:defRPr>
            </a:lvl5pPr>
            <a:lvl6pPr indent="-317500" lvl="5" marL="2743200" algn="ctr">
              <a:spcBef>
                <a:spcPts val="0"/>
              </a:spcBef>
              <a:spcAft>
                <a:spcPts val="0"/>
              </a:spcAft>
              <a:buSzPts val="1400"/>
              <a:buChar char="■"/>
              <a:defRPr>
                <a:highlight>
                  <a:schemeClr val="dk1"/>
                </a:highlight>
              </a:defRPr>
            </a:lvl6pPr>
            <a:lvl7pPr indent="-317500" lvl="6" marL="3200400" algn="ctr">
              <a:spcBef>
                <a:spcPts val="0"/>
              </a:spcBef>
              <a:spcAft>
                <a:spcPts val="0"/>
              </a:spcAft>
              <a:buSzPts val="1400"/>
              <a:buChar char="●"/>
              <a:defRPr>
                <a:highlight>
                  <a:schemeClr val="dk1"/>
                </a:highlight>
              </a:defRPr>
            </a:lvl7pPr>
            <a:lvl8pPr indent="-317500" lvl="7" marL="3657600" algn="ctr">
              <a:spcBef>
                <a:spcPts val="0"/>
              </a:spcBef>
              <a:spcAft>
                <a:spcPts val="0"/>
              </a:spcAft>
              <a:buSzPts val="1400"/>
              <a:buChar char="○"/>
              <a:defRPr>
                <a:highlight>
                  <a:schemeClr val="dk1"/>
                </a:highlight>
              </a:defRPr>
            </a:lvl8pPr>
            <a:lvl9pPr indent="-317500" lvl="8" marL="4114800" algn="ctr">
              <a:spcBef>
                <a:spcPts val="0"/>
              </a:spcBef>
              <a:spcAft>
                <a:spcPts val="0"/>
              </a:spcAft>
              <a:buSzPts val="1400"/>
              <a:buChar char="■"/>
              <a:defRPr>
                <a:highlight>
                  <a:schemeClr val="dk1"/>
                </a:highlight>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op">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p:txBody>
      </p:sp>
      <p:sp>
        <p:nvSpPr>
          <p:cNvPr id="7" name="Google Shape;7;p1"/>
          <p:cNvSpPr txBox="1"/>
          <p:nvPr>
            <p:ph idx="1" type="body"/>
          </p:nvPr>
        </p:nvSpPr>
        <p:spPr>
          <a:xfrm>
            <a:off x="311700" y="1234075"/>
            <a:ext cx="8520600" cy="33348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indent="-317500" lvl="1" marL="9144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indent="-317500" lvl="2" marL="13716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indent="-317500" lvl="3" marL="18288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indent="-317500" lvl="4" marL="22860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indent="-317500" lvl="5" marL="27432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indent="-317500" lvl="6" marL="32004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indent="-317500" lvl="7" marL="36576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indent="-317500" lvl="8" marL="41148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lnSpcReduction="10000"/>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6.jpg"/><Relationship Id="rId4" Type="http://schemas.openxmlformats.org/officeDocument/2006/relationships/hyperlink" Target="https://www.channelelster.com/art-gallery" TargetMode="External"/></Relationships>
</file>

<file path=ppt/slides/_rels/slide3.xml.rels><?xml version="1.0" encoding="UTF-8" standalone="yes"?><Relationships xmlns="http://schemas.openxmlformats.org/package/2006/relationships"><Relationship Id="rId11" Type="http://schemas.openxmlformats.org/officeDocument/2006/relationships/hyperlink" Target="https://en.wikipedia.org/wiki/Jonas_Mekas" TargetMode="External"/><Relationship Id="rId10" Type="http://schemas.openxmlformats.org/officeDocument/2006/relationships/hyperlink" Target="https://en.wikipedia.org/wiki/New_Museum" TargetMode="External"/><Relationship Id="rId13" Type="http://schemas.openxmlformats.org/officeDocument/2006/relationships/hyperlink" Target="https://en.wikipedia.org/w/index.php?title=Signs_and_Symbols_Gallery&amp;action=edit&amp;redlink=1" TargetMode="External"/><Relationship Id="rId12" Type="http://schemas.openxmlformats.org/officeDocument/2006/relationships/hyperlink" Target="https://en.wikipedia.org/wiki/Kate_Millett" TargetMode="External"/><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en.wikipedia.org/wiki/David_Bowie" TargetMode="External"/><Relationship Id="rId4" Type="http://schemas.openxmlformats.org/officeDocument/2006/relationships/hyperlink" Target="https://en.wikipedia.org/wiki/Yoko_Ono" TargetMode="External"/><Relationship Id="rId9" Type="http://schemas.openxmlformats.org/officeDocument/2006/relationships/hyperlink" Target="https://en.wikipedia.org/wiki/Dave_Matthews" TargetMode="External"/><Relationship Id="rId15" Type="http://schemas.openxmlformats.org/officeDocument/2006/relationships/image" Target="../media/image14.jpg"/><Relationship Id="rId14" Type="http://schemas.openxmlformats.org/officeDocument/2006/relationships/hyperlink" Target="https://en.wikipedia.org/wiki/Catinca_Tabacaru_Gallery" TargetMode="External"/><Relationship Id="rId5" Type="http://schemas.openxmlformats.org/officeDocument/2006/relationships/hyperlink" Target="https://en.wikipedia.org/wiki/Glenn_O%27Brien" TargetMode="External"/><Relationship Id="rId6" Type="http://schemas.openxmlformats.org/officeDocument/2006/relationships/hyperlink" Target="https://en.wikipedia.org/wiki/Terrence_Howard" TargetMode="External"/><Relationship Id="rId7" Type="http://schemas.openxmlformats.org/officeDocument/2006/relationships/hyperlink" Target="https://en.wikipedia.org/wiki/Questlove" TargetMode="External"/><Relationship Id="rId8" Type="http://schemas.openxmlformats.org/officeDocument/2006/relationships/hyperlink" Target="https://en.wikipedia.org/wiki/Rosie_Perez"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3.jpg"/><Relationship Id="rId4" Type="http://schemas.openxmlformats.org/officeDocument/2006/relationships/image" Target="../media/image1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culturedmag.com/article/2024/01/08/gallery-new-york-tribeca-neighborhood-newcomers" TargetMode="External"/><Relationship Id="rId4" Type="http://schemas.openxmlformats.org/officeDocument/2006/relationships/image" Target="../media/image8.jpg"/><Relationship Id="rId5" Type="http://schemas.openxmlformats.org/officeDocument/2006/relationships/image" Target="../media/image5.jpg"/><Relationship Id="rId6"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4.jpg"/><Relationship Id="rId4" Type="http://schemas.openxmlformats.org/officeDocument/2006/relationships/hyperlink" Target="https://www.mariangoodman.com/exhibitions/599-tavares-strachan-starless-midnight/"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7.jp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hyperlink" Target="https://www.grafftergallery.com/2024/04/freeman-alley-colorful-canvas-of-new.htm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6.jpg"/><Relationship Id="rId4" Type="http://schemas.openxmlformats.org/officeDocument/2006/relationships/image" Target="../media/image4.jpg"/><Relationship Id="rId5" Type="http://schemas.openxmlformats.org/officeDocument/2006/relationships/hyperlink" Target="https://www.amny.com/news/bobby-grossman-corn-flakes-pop-stars-image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6.jpg"/><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11" Type="http://schemas.openxmlformats.org/officeDocument/2006/relationships/image" Target="../media/image26.jpg"/><Relationship Id="rId10" Type="http://schemas.openxmlformats.org/officeDocument/2006/relationships/image" Target="../media/image23.jpg"/><Relationship Id="rId13" Type="http://schemas.openxmlformats.org/officeDocument/2006/relationships/image" Target="../media/image32.jpg"/><Relationship Id="rId12" Type="http://schemas.openxmlformats.org/officeDocument/2006/relationships/image" Target="../media/image22.jpg"/><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9.jpg"/><Relationship Id="rId4" Type="http://schemas.openxmlformats.org/officeDocument/2006/relationships/image" Target="../media/image31.jpg"/><Relationship Id="rId9" Type="http://schemas.openxmlformats.org/officeDocument/2006/relationships/image" Target="../media/image40.jpg"/><Relationship Id="rId14" Type="http://schemas.openxmlformats.org/officeDocument/2006/relationships/image" Target="../media/image45.jpg"/><Relationship Id="rId5" Type="http://schemas.openxmlformats.org/officeDocument/2006/relationships/image" Target="../media/image33.jpg"/><Relationship Id="rId6" Type="http://schemas.openxmlformats.org/officeDocument/2006/relationships/image" Target="../media/image24.jpg"/><Relationship Id="rId7" Type="http://schemas.openxmlformats.org/officeDocument/2006/relationships/image" Target="../media/image41.jpg"/><Relationship Id="rId8" Type="http://schemas.openxmlformats.org/officeDocument/2006/relationships/image" Target="../media/image2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9.jp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0.jpg"/><Relationship Id="rId4" Type="http://schemas.openxmlformats.org/officeDocument/2006/relationships/hyperlink" Target="http://drive.google.com/file/d/1ck6U2tidX3jgc-1xDOlj3b19ZRRwVcoY/view" TargetMode="External"/><Relationship Id="rId5"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4.jpg"/><Relationship Id="rId4" Type="http://schemas.openxmlformats.org/officeDocument/2006/relationships/hyperlink" Target="http://drive.google.com/file/d/14Uy7Fp7JPch_Dk4evKbjGeSSKYD6nfcp/view" TargetMode="External"/><Relationship Id="rId5"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8.jpg"/><Relationship Id="rId4" Type="http://schemas.openxmlformats.org/officeDocument/2006/relationships/image" Target="../media/image36.jpg"/><Relationship Id="rId5" Type="http://schemas.openxmlformats.org/officeDocument/2006/relationships/image" Target="../media/image38.jpg"/><Relationship Id="rId6" Type="http://schemas.openxmlformats.org/officeDocument/2006/relationships/image" Target="../media/image3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5.jpg"/><Relationship Id="rId4" Type="http://schemas.openxmlformats.org/officeDocument/2006/relationships/image" Target="../media/image39.jpg"/><Relationship Id="rId5" Type="http://schemas.openxmlformats.org/officeDocument/2006/relationships/image" Target="../media/image30.jpg"/></Relationships>
</file>

<file path=ppt/slides/_rels/slide23.xml.rels><?xml version="1.0" encoding="UTF-8" standalone="yes"?><Relationships xmlns="http://schemas.openxmlformats.org/package/2006/relationships"><Relationship Id="rId20" Type="http://schemas.openxmlformats.org/officeDocument/2006/relationships/image" Target="../media/image66.jpg"/><Relationship Id="rId11" Type="http://schemas.openxmlformats.org/officeDocument/2006/relationships/image" Target="../media/image57.jpg"/><Relationship Id="rId10" Type="http://schemas.openxmlformats.org/officeDocument/2006/relationships/image" Target="../media/image60.jpg"/><Relationship Id="rId21" Type="http://schemas.openxmlformats.org/officeDocument/2006/relationships/image" Target="../media/image65.jpg"/><Relationship Id="rId13" Type="http://schemas.openxmlformats.org/officeDocument/2006/relationships/image" Target="../media/image59.jpg"/><Relationship Id="rId12" Type="http://schemas.openxmlformats.org/officeDocument/2006/relationships/image" Target="../media/image58.jpg"/><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43.jpg"/><Relationship Id="rId4" Type="http://schemas.openxmlformats.org/officeDocument/2006/relationships/image" Target="../media/image37.jpg"/><Relationship Id="rId9" Type="http://schemas.openxmlformats.org/officeDocument/2006/relationships/image" Target="../media/image52.jpg"/><Relationship Id="rId15" Type="http://schemas.openxmlformats.org/officeDocument/2006/relationships/image" Target="../media/image55.jpg"/><Relationship Id="rId14" Type="http://schemas.openxmlformats.org/officeDocument/2006/relationships/image" Target="../media/image54.jpg"/><Relationship Id="rId17" Type="http://schemas.openxmlformats.org/officeDocument/2006/relationships/image" Target="../media/image62.jpg"/><Relationship Id="rId16" Type="http://schemas.openxmlformats.org/officeDocument/2006/relationships/image" Target="../media/image56.jpg"/><Relationship Id="rId5" Type="http://schemas.openxmlformats.org/officeDocument/2006/relationships/image" Target="../media/image42.jpg"/><Relationship Id="rId19" Type="http://schemas.openxmlformats.org/officeDocument/2006/relationships/image" Target="../media/image63.jpg"/><Relationship Id="rId6" Type="http://schemas.openxmlformats.org/officeDocument/2006/relationships/image" Target="../media/image48.jpg"/><Relationship Id="rId18" Type="http://schemas.openxmlformats.org/officeDocument/2006/relationships/image" Target="../media/image61.jpg"/><Relationship Id="rId7" Type="http://schemas.openxmlformats.org/officeDocument/2006/relationships/image" Target="../media/image50.jpg"/><Relationship Id="rId8" Type="http://schemas.openxmlformats.org/officeDocument/2006/relationships/image" Target="../media/image5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64.jpg"/><Relationship Id="rId4" Type="http://schemas.openxmlformats.org/officeDocument/2006/relationships/image" Target="../media/image49.jpg"/><Relationship Id="rId5"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ph type="ctrTitle"/>
          </p:nvPr>
        </p:nvSpPr>
        <p:spPr>
          <a:xfrm>
            <a:off x="344250" y="1403850"/>
            <a:ext cx="8455500" cy="2146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5000"/>
              <a:t>MULTI-ARTS / MEDIA TRaC</a:t>
            </a:r>
            <a:endParaRPr sz="5000"/>
          </a:p>
        </p:txBody>
      </p:sp>
      <p:sp>
        <p:nvSpPr>
          <p:cNvPr id="59" name="Google Shape;59;p13"/>
          <p:cNvSpPr txBox="1"/>
          <p:nvPr>
            <p:ph idx="1" type="subTitle"/>
          </p:nvPr>
        </p:nvSpPr>
        <p:spPr>
          <a:xfrm>
            <a:off x="344250" y="3550650"/>
            <a:ext cx="4910100" cy="577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SPRING 2025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3" name="Shape 63"/>
        <p:cNvGrpSpPr/>
        <p:nvPr/>
      </p:nvGrpSpPr>
      <p:grpSpPr>
        <a:xfrm>
          <a:off x="0" y="0"/>
          <a:ext cx="0" cy="0"/>
          <a:chOff x="0" y="0"/>
          <a:chExt cx="0" cy="0"/>
        </a:xfrm>
      </p:grpSpPr>
      <p:sp>
        <p:nvSpPr>
          <p:cNvPr id="64" name="Google Shape;64;p14"/>
          <p:cNvSpPr txBox="1"/>
          <p:nvPr>
            <p:ph type="title"/>
          </p:nvPr>
        </p:nvSpPr>
        <p:spPr>
          <a:xfrm>
            <a:off x="311700" y="445025"/>
            <a:ext cx="4977900" cy="572700"/>
          </a:xfrm>
          <a:prstGeom prst="rect">
            <a:avLst/>
          </a:prstGeom>
          <a:solidFill>
            <a:schemeClr val="lt2"/>
          </a:solidFill>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Oswald Medium"/>
                <a:ea typeface="Oswald Medium"/>
                <a:cs typeface="Oswald Medium"/>
                <a:sym typeface="Oswald Medium"/>
              </a:rPr>
              <a:t>@ </a:t>
            </a:r>
            <a:r>
              <a:rPr lang="en" u="sng">
                <a:solidFill>
                  <a:schemeClr val="hlink"/>
                </a:solidFill>
                <a:latin typeface="Oswald Medium"/>
                <a:ea typeface="Oswald Medium"/>
                <a:cs typeface="Oswald Medium"/>
                <a:sym typeface="Oswald Medium"/>
                <a:hlinkClick r:id="rId4"/>
              </a:rPr>
              <a:t>The Development Gallery</a:t>
            </a:r>
            <a:r>
              <a:rPr lang="en">
                <a:latin typeface="Oswald Medium"/>
                <a:ea typeface="Oswald Medium"/>
                <a:cs typeface="Oswald Medium"/>
                <a:sym typeface="Oswald Medium"/>
              </a:rPr>
              <a:t> in Tribeca</a:t>
            </a:r>
            <a:endParaRPr>
              <a:latin typeface="Oswald Medium"/>
              <a:ea typeface="Oswald Medium"/>
              <a:cs typeface="Oswald Medium"/>
              <a:sym typeface="Oswald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p:nvPr/>
        </p:nvSpPr>
        <p:spPr>
          <a:xfrm>
            <a:off x="275825" y="1176350"/>
            <a:ext cx="2693400" cy="3342600"/>
          </a:xfrm>
          <a:prstGeom prst="rect">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
        <p:nvSpPr>
          <p:cNvPr id="70" name="Google Shape;70;p15"/>
          <p:cNvSpPr txBox="1"/>
          <p:nvPr>
            <p:ph type="title"/>
          </p:nvPr>
        </p:nvSpPr>
        <p:spPr>
          <a:xfrm>
            <a:off x="235500" y="445025"/>
            <a:ext cx="2775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120">
                <a:latin typeface="Oswald Light"/>
                <a:ea typeface="Oswald Light"/>
                <a:cs typeface="Oswald Light"/>
                <a:sym typeface="Oswald Light"/>
              </a:rPr>
              <a:t>Host Artist Jennifer Elster</a:t>
            </a:r>
            <a:endParaRPr sz="2120">
              <a:latin typeface="Oswald Light"/>
              <a:ea typeface="Oswald Light"/>
              <a:cs typeface="Oswald Light"/>
              <a:sym typeface="Oswald Light"/>
            </a:endParaRPr>
          </a:p>
        </p:txBody>
      </p:sp>
      <p:sp>
        <p:nvSpPr>
          <p:cNvPr id="71" name="Google Shape;71;p15"/>
          <p:cNvSpPr txBox="1"/>
          <p:nvPr>
            <p:ph idx="1" type="body"/>
          </p:nvPr>
        </p:nvSpPr>
        <p:spPr>
          <a:xfrm>
            <a:off x="235500" y="1152475"/>
            <a:ext cx="2775900" cy="3416400"/>
          </a:xfrm>
          <a:prstGeom prst="rect">
            <a:avLst/>
          </a:prstGeom>
        </p:spPr>
        <p:txBody>
          <a:bodyPr anchorCtr="0" anchor="t" bIns="91425" lIns="91425" spcFirstLastPara="1" rIns="91425" wrap="square" tIns="91425">
            <a:normAutofit fontScale="47500" lnSpcReduction="20000"/>
          </a:bodyPr>
          <a:lstStyle/>
          <a:p>
            <a:pPr indent="0" lvl="0" marL="0" rtl="0" algn="l">
              <a:spcBef>
                <a:spcPts val="0"/>
              </a:spcBef>
              <a:spcAft>
                <a:spcPts val="1200"/>
              </a:spcAft>
              <a:buNone/>
            </a:pPr>
            <a:r>
              <a:rPr lang="en">
                <a:solidFill>
                  <a:schemeClr val="dk1"/>
                </a:solidFill>
                <a:latin typeface="Proxima Nova"/>
                <a:ea typeface="Proxima Nova"/>
                <a:cs typeface="Proxima Nova"/>
                <a:sym typeface="Proxima Nova"/>
              </a:rPr>
              <a:t>Jennifer Elster is an American experimental artist, filmmaker, writer, photographer, musician, and performer. She is the founder of </a:t>
            </a:r>
            <a:r>
              <a:rPr b="1" lang="en">
                <a:solidFill>
                  <a:schemeClr val="dk1"/>
                </a:solidFill>
                <a:latin typeface="Proxima Nova"/>
                <a:ea typeface="Proxima Nova"/>
                <a:cs typeface="Proxima Nova"/>
                <a:sym typeface="Proxima Nova"/>
              </a:rPr>
              <a:t>The Development</a:t>
            </a:r>
            <a:r>
              <a:rPr lang="en">
                <a:solidFill>
                  <a:schemeClr val="dk1"/>
                </a:solidFill>
                <a:latin typeface="Proxima Nova"/>
                <a:ea typeface="Proxima Nova"/>
                <a:cs typeface="Proxima Nova"/>
                <a:sym typeface="Proxima Nova"/>
              </a:rPr>
              <a:t>, a film and art studio based in New York City. She is best known for her performance artwork, her solo multidisciplinary exhibitions, </a:t>
            </a:r>
            <a:r>
              <a:rPr i="1" lang="en">
                <a:solidFill>
                  <a:schemeClr val="dk1"/>
                </a:solidFill>
                <a:latin typeface="Proxima Nova"/>
                <a:ea typeface="Proxima Nova"/>
                <a:cs typeface="Proxima Nova"/>
                <a:sym typeface="Proxima Nova"/>
              </a:rPr>
              <a:t>The Retrospective of an Extroverted Recluse,</a:t>
            </a:r>
            <a:r>
              <a:rPr lang="en">
                <a:solidFill>
                  <a:schemeClr val="dk1"/>
                </a:solidFill>
                <a:latin typeface="Proxima Nova"/>
                <a:ea typeface="Proxima Nova"/>
                <a:cs typeface="Proxima Nova"/>
                <a:sym typeface="Proxima Nova"/>
              </a:rPr>
              <a:t> and </a:t>
            </a:r>
            <a:r>
              <a:rPr i="1" lang="en">
                <a:solidFill>
                  <a:schemeClr val="dk1"/>
                </a:solidFill>
                <a:latin typeface="Proxima Nova"/>
                <a:ea typeface="Proxima Nova"/>
                <a:cs typeface="Proxima Nova"/>
                <a:sym typeface="Proxima Nova"/>
              </a:rPr>
              <a:t>The Wake The F*ck Up Show,</a:t>
            </a:r>
            <a:r>
              <a:rPr lang="en">
                <a:solidFill>
                  <a:schemeClr val="dk1"/>
                </a:solidFill>
                <a:latin typeface="Proxima Nova"/>
                <a:ea typeface="Proxima Nova"/>
                <a:cs typeface="Proxima Nova"/>
                <a:sym typeface="Proxima Nova"/>
              </a:rPr>
              <a:t> as well as her artistic collaborations transforming the late </a:t>
            </a:r>
            <a:r>
              <a:rPr b="1" lang="en">
                <a:solidFill>
                  <a:schemeClr val="dk1"/>
                </a:solidFill>
                <a:uFill>
                  <a:noFill/>
                </a:uFill>
                <a:latin typeface="Proxima Nova"/>
                <a:ea typeface="Proxima Nova"/>
                <a:cs typeface="Proxima Nova"/>
                <a:sym typeface="Proxima Nova"/>
                <a:hlinkClick r:id="rId3">
                  <a:extLst>
                    <a:ext uri="{A12FA001-AC4F-418D-AE19-62706E023703}">
                      <ahyp:hlinkClr val="tx"/>
                    </a:ext>
                  </a:extLst>
                </a:hlinkClick>
              </a:rPr>
              <a:t>David Bowie</a:t>
            </a:r>
            <a:r>
              <a:rPr lang="en">
                <a:solidFill>
                  <a:schemeClr val="dk1"/>
                </a:solidFill>
                <a:latin typeface="Proxima Nova"/>
                <a:ea typeface="Proxima Nova"/>
                <a:cs typeface="Proxima Nova"/>
                <a:sym typeface="Proxima Nova"/>
              </a:rPr>
              <a:t> into different characters and having written lyrics </a:t>
            </a:r>
            <a:r>
              <a:rPr lang="en">
                <a:solidFill>
                  <a:schemeClr val="dk1"/>
                </a:solidFill>
                <a:uFill>
                  <a:noFill/>
                </a:uFill>
                <a:latin typeface="Proxima Nova"/>
                <a:ea typeface="Proxima Nova"/>
                <a:cs typeface="Proxima Nova"/>
                <a:sym typeface="Proxima Nova"/>
                <a:hlinkClick r:id="rId4">
                  <a:extLst>
                    <a:ext uri="{A12FA001-AC4F-418D-AE19-62706E023703}">
                      <ahyp:hlinkClr val="tx"/>
                    </a:ext>
                  </a:extLst>
                </a:hlinkClick>
              </a:rPr>
              <a:t>Yoko Ono</a:t>
            </a:r>
            <a:r>
              <a:rPr lang="en">
                <a:solidFill>
                  <a:schemeClr val="dk1"/>
                </a:solidFill>
                <a:latin typeface="Proxima Nova"/>
                <a:ea typeface="Proxima Nova"/>
                <a:cs typeface="Proxima Nova"/>
                <a:sym typeface="Proxima Nova"/>
              </a:rPr>
              <a:t> performed for the online cinematic excursion Elster helmed entitled </a:t>
            </a:r>
            <a:r>
              <a:rPr i="1" lang="en">
                <a:solidFill>
                  <a:schemeClr val="dk1"/>
                </a:solidFill>
                <a:latin typeface="Proxima Nova"/>
                <a:ea typeface="Proxima Nova"/>
                <a:cs typeface="Proxima Nova"/>
                <a:sym typeface="Proxima Nova"/>
              </a:rPr>
              <a:t>ITW Pathway </a:t>
            </a:r>
            <a:r>
              <a:rPr lang="en">
                <a:solidFill>
                  <a:schemeClr val="dk1"/>
                </a:solidFill>
                <a:latin typeface="Proxima Nova"/>
                <a:ea typeface="Proxima Nova"/>
                <a:cs typeface="Proxima Nova"/>
                <a:sym typeface="Proxima Nova"/>
              </a:rPr>
              <a:t>featuring Will Oldham and the late </a:t>
            </a:r>
            <a:r>
              <a:rPr lang="en">
                <a:solidFill>
                  <a:schemeClr val="dk1"/>
                </a:solidFill>
                <a:uFill>
                  <a:noFill/>
                </a:uFill>
                <a:latin typeface="Proxima Nova"/>
                <a:ea typeface="Proxima Nova"/>
                <a:cs typeface="Proxima Nova"/>
                <a:sym typeface="Proxima Nova"/>
                <a:hlinkClick r:id="rId5">
                  <a:extLst>
                    <a:ext uri="{A12FA001-AC4F-418D-AE19-62706E023703}">
                      <ahyp:hlinkClr val="tx"/>
                    </a:ext>
                  </a:extLst>
                </a:hlinkClick>
              </a:rPr>
              <a:t>Glenn O'Brien</a:t>
            </a:r>
            <a:r>
              <a:rPr lang="en">
                <a:solidFill>
                  <a:schemeClr val="dk1"/>
                </a:solidFill>
                <a:latin typeface="Proxima Nova"/>
                <a:ea typeface="Proxima Nova"/>
                <a:cs typeface="Proxima Nova"/>
                <a:sym typeface="Proxima Nova"/>
              </a:rPr>
              <a:t>. Elster conceived and directed her upcoming fourteen year film project ...</a:t>
            </a:r>
            <a:r>
              <a:rPr i="1" lang="en">
                <a:solidFill>
                  <a:schemeClr val="dk1"/>
                </a:solidFill>
                <a:latin typeface="Proxima Nova"/>
                <a:ea typeface="Proxima Nova"/>
                <a:cs typeface="Proxima Nova"/>
                <a:sym typeface="Proxima Nova"/>
              </a:rPr>
              <a:t>In the Woods (and Elsewhere)</a:t>
            </a:r>
            <a:r>
              <a:rPr lang="en">
                <a:solidFill>
                  <a:schemeClr val="dk1"/>
                </a:solidFill>
                <a:latin typeface="Proxima Nova"/>
                <a:ea typeface="Proxima Nova"/>
                <a:cs typeface="Proxima Nova"/>
                <a:sym typeface="Proxima Nova"/>
              </a:rPr>
              <a:t>, which features subjects such as </a:t>
            </a:r>
            <a:r>
              <a:rPr lang="en">
                <a:solidFill>
                  <a:schemeClr val="dk1"/>
                </a:solidFill>
                <a:uFill>
                  <a:noFill/>
                </a:uFill>
                <a:latin typeface="Proxima Nova"/>
                <a:ea typeface="Proxima Nova"/>
                <a:cs typeface="Proxima Nova"/>
                <a:sym typeface="Proxima Nova"/>
                <a:hlinkClick r:id="rId6">
                  <a:extLst>
                    <a:ext uri="{A12FA001-AC4F-418D-AE19-62706E023703}">
                      <ahyp:hlinkClr val="tx"/>
                    </a:ext>
                  </a:extLst>
                </a:hlinkClick>
              </a:rPr>
              <a:t>Terrence Howard</a:t>
            </a:r>
            <a:r>
              <a:rPr lang="en">
                <a:solidFill>
                  <a:schemeClr val="dk1"/>
                </a:solidFill>
                <a:latin typeface="Proxima Nova"/>
                <a:ea typeface="Proxima Nova"/>
                <a:cs typeface="Proxima Nova"/>
                <a:sym typeface="Proxima Nova"/>
              </a:rPr>
              <a:t>, Debra Winger, </a:t>
            </a:r>
            <a:r>
              <a:rPr lang="en">
                <a:solidFill>
                  <a:schemeClr val="dk1"/>
                </a:solidFill>
                <a:uFill>
                  <a:noFill/>
                </a:uFill>
                <a:latin typeface="Proxima Nova"/>
                <a:ea typeface="Proxima Nova"/>
                <a:cs typeface="Proxima Nova"/>
                <a:sym typeface="Proxima Nova"/>
                <a:hlinkClick r:id="rId7">
                  <a:extLst>
                    <a:ext uri="{A12FA001-AC4F-418D-AE19-62706E023703}">
                      <ahyp:hlinkClr val="tx"/>
                    </a:ext>
                  </a:extLst>
                </a:hlinkClick>
              </a:rPr>
              <a:t>Questlove</a:t>
            </a:r>
            <a:r>
              <a:rPr lang="en">
                <a:solidFill>
                  <a:schemeClr val="dk1"/>
                </a:solidFill>
                <a:latin typeface="Proxima Nova"/>
                <a:ea typeface="Proxima Nova"/>
                <a:cs typeface="Proxima Nova"/>
                <a:sym typeface="Proxima Nova"/>
              </a:rPr>
              <a:t>, </a:t>
            </a:r>
            <a:r>
              <a:rPr lang="en">
                <a:solidFill>
                  <a:schemeClr val="dk1"/>
                </a:solidFill>
                <a:uFill>
                  <a:noFill/>
                </a:uFill>
                <a:latin typeface="Proxima Nova"/>
                <a:ea typeface="Proxima Nova"/>
                <a:cs typeface="Proxima Nova"/>
                <a:sym typeface="Proxima Nova"/>
                <a:hlinkClick r:id="rId8">
                  <a:extLst>
                    <a:ext uri="{A12FA001-AC4F-418D-AE19-62706E023703}">
                      <ahyp:hlinkClr val="tx"/>
                    </a:ext>
                  </a:extLst>
                </a:hlinkClick>
              </a:rPr>
              <a:t>Rosie Perez</a:t>
            </a:r>
            <a:r>
              <a:rPr lang="en">
                <a:solidFill>
                  <a:schemeClr val="dk1"/>
                </a:solidFill>
                <a:latin typeface="Proxima Nova"/>
                <a:ea typeface="Proxima Nova"/>
                <a:cs typeface="Proxima Nova"/>
                <a:sym typeface="Proxima Nova"/>
              </a:rPr>
              <a:t>, and </a:t>
            </a:r>
            <a:r>
              <a:rPr lang="en">
                <a:solidFill>
                  <a:schemeClr val="dk1"/>
                </a:solidFill>
                <a:uFill>
                  <a:noFill/>
                </a:uFill>
                <a:latin typeface="Proxima Nova"/>
                <a:ea typeface="Proxima Nova"/>
                <a:cs typeface="Proxima Nova"/>
                <a:sym typeface="Proxima Nova"/>
                <a:hlinkClick r:id="rId9">
                  <a:extLst>
                    <a:ext uri="{A12FA001-AC4F-418D-AE19-62706E023703}">
                      <ahyp:hlinkClr val="tx"/>
                    </a:ext>
                  </a:extLst>
                </a:hlinkClick>
              </a:rPr>
              <a:t>Dave Matthews</a:t>
            </a:r>
            <a:r>
              <a:rPr lang="en">
                <a:solidFill>
                  <a:schemeClr val="dk1"/>
                </a:solidFill>
                <a:latin typeface="Proxima Nova"/>
                <a:ea typeface="Proxima Nova"/>
                <a:cs typeface="Proxima Nova"/>
                <a:sym typeface="Proxima Nova"/>
              </a:rPr>
              <a:t>, among others. Elster's performance and video art have been exhibited at the </a:t>
            </a:r>
            <a:r>
              <a:rPr lang="en">
                <a:solidFill>
                  <a:schemeClr val="dk1"/>
                </a:solidFill>
                <a:uFill>
                  <a:noFill/>
                </a:uFill>
                <a:latin typeface="Proxima Nova"/>
                <a:ea typeface="Proxima Nova"/>
                <a:cs typeface="Proxima Nova"/>
                <a:sym typeface="Proxima Nova"/>
                <a:hlinkClick r:id="rId10">
                  <a:extLst>
                    <a:ext uri="{A12FA001-AC4F-418D-AE19-62706E023703}">
                      <ahyp:hlinkClr val="tx"/>
                    </a:ext>
                  </a:extLst>
                </a:hlinkClick>
              </a:rPr>
              <a:t>New Museum</a:t>
            </a:r>
            <a:r>
              <a:rPr lang="en">
                <a:solidFill>
                  <a:schemeClr val="dk1"/>
                </a:solidFill>
                <a:latin typeface="Proxima Nova"/>
                <a:ea typeface="Proxima Nova"/>
                <a:cs typeface="Proxima Nova"/>
                <a:sym typeface="Proxima Nova"/>
              </a:rPr>
              <a:t> and Central Booking gallery, in group shows with artists, such as </a:t>
            </a:r>
            <a:r>
              <a:rPr lang="en">
                <a:solidFill>
                  <a:schemeClr val="dk1"/>
                </a:solidFill>
                <a:uFill>
                  <a:noFill/>
                </a:uFill>
                <a:latin typeface="Proxima Nova"/>
                <a:ea typeface="Proxima Nova"/>
                <a:cs typeface="Proxima Nova"/>
                <a:sym typeface="Proxima Nova"/>
                <a:hlinkClick r:id="rId11">
                  <a:extLst>
                    <a:ext uri="{A12FA001-AC4F-418D-AE19-62706E023703}">
                      <ahyp:hlinkClr val="tx"/>
                    </a:ext>
                  </a:extLst>
                </a:hlinkClick>
              </a:rPr>
              <a:t>Jonas Mekas</a:t>
            </a:r>
            <a:r>
              <a:rPr lang="en">
                <a:solidFill>
                  <a:schemeClr val="dk1"/>
                </a:solidFill>
                <a:latin typeface="Proxima Nova"/>
                <a:ea typeface="Proxima Nova"/>
                <a:cs typeface="Proxima Nova"/>
                <a:sym typeface="Proxima Nova"/>
              </a:rPr>
              <a:t> and the late </a:t>
            </a:r>
            <a:r>
              <a:rPr lang="en">
                <a:solidFill>
                  <a:schemeClr val="dk1"/>
                </a:solidFill>
                <a:uFill>
                  <a:noFill/>
                </a:uFill>
                <a:latin typeface="Proxima Nova"/>
                <a:ea typeface="Proxima Nova"/>
                <a:cs typeface="Proxima Nova"/>
                <a:sym typeface="Proxima Nova"/>
                <a:hlinkClick r:id="rId12">
                  <a:extLst>
                    <a:ext uri="{A12FA001-AC4F-418D-AE19-62706E023703}">
                      <ahyp:hlinkClr val="tx"/>
                    </a:ext>
                  </a:extLst>
                </a:hlinkClick>
              </a:rPr>
              <a:t>Kate Millett</a:t>
            </a:r>
            <a:r>
              <a:rPr lang="en">
                <a:solidFill>
                  <a:schemeClr val="dk1"/>
                </a:solidFill>
                <a:latin typeface="Proxima Nova"/>
                <a:ea typeface="Proxima Nova"/>
                <a:cs typeface="Proxima Nova"/>
                <a:sym typeface="Proxima Nova"/>
              </a:rPr>
              <a:t>, and she has performed at such galleries as </a:t>
            </a:r>
            <a:r>
              <a:rPr lang="en">
                <a:solidFill>
                  <a:schemeClr val="dk1"/>
                </a:solidFill>
                <a:uFill>
                  <a:noFill/>
                </a:uFill>
                <a:latin typeface="Proxima Nova"/>
                <a:ea typeface="Proxima Nova"/>
                <a:cs typeface="Proxima Nova"/>
                <a:sym typeface="Proxima Nova"/>
                <a:hlinkClick r:id="rId13">
                  <a:extLst>
                    <a:ext uri="{A12FA001-AC4F-418D-AE19-62706E023703}">
                      <ahyp:hlinkClr val="tx"/>
                    </a:ext>
                  </a:extLst>
                </a:hlinkClick>
              </a:rPr>
              <a:t>Signs and Symbols Gallery</a:t>
            </a:r>
            <a:r>
              <a:rPr lang="en">
                <a:solidFill>
                  <a:schemeClr val="dk1"/>
                </a:solidFill>
                <a:latin typeface="Proxima Nova"/>
                <a:ea typeface="Proxima Nova"/>
                <a:cs typeface="Proxima Nova"/>
                <a:sym typeface="Proxima Nova"/>
              </a:rPr>
              <a:t>, </a:t>
            </a:r>
            <a:r>
              <a:rPr lang="en">
                <a:solidFill>
                  <a:schemeClr val="dk1"/>
                </a:solidFill>
                <a:uFill>
                  <a:noFill/>
                </a:uFill>
                <a:latin typeface="Proxima Nova"/>
                <a:ea typeface="Proxima Nova"/>
                <a:cs typeface="Proxima Nova"/>
                <a:sym typeface="Proxima Nova"/>
                <a:hlinkClick r:id="rId14">
                  <a:extLst>
                    <a:ext uri="{A12FA001-AC4F-418D-AE19-62706E023703}">
                      <ahyp:hlinkClr val="tx"/>
                    </a:ext>
                  </a:extLst>
                </a:hlinkClick>
              </a:rPr>
              <a:t>Catinca Tabacaru Gallery</a:t>
            </a:r>
            <a:r>
              <a:rPr lang="en">
                <a:solidFill>
                  <a:schemeClr val="dk1"/>
                </a:solidFill>
                <a:latin typeface="Proxima Nova"/>
                <a:ea typeface="Proxima Nova"/>
                <a:cs typeface="Proxima Nova"/>
                <a:sym typeface="Proxima Nova"/>
              </a:rPr>
              <a:t>, and The Development Underground. Her work focuses on the complexities of humanity and the ongoing fight for social justices. She designs under the </a:t>
            </a:r>
            <a:r>
              <a:rPr b="1" lang="en">
                <a:solidFill>
                  <a:schemeClr val="dk1"/>
                </a:solidFill>
                <a:latin typeface="Proxima Nova"/>
                <a:ea typeface="Proxima Nova"/>
                <a:cs typeface="Proxima Nova"/>
                <a:sym typeface="Proxima Nova"/>
              </a:rPr>
              <a:t>J. Elster </a:t>
            </a:r>
            <a:r>
              <a:rPr lang="en">
                <a:solidFill>
                  <a:schemeClr val="dk1"/>
                </a:solidFill>
                <a:latin typeface="Proxima Nova"/>
                <a:ea typeface="Proxima Nova"/>
                <a:cs typeface="Proxima Nova"/>
                <a:sym typeface="Proxima Nova"/>
              </a:rPr>
              <a:t>brand.</a:t>
            </a:r>
            <a:endParaRPr>
              <a:solidFill>
                <a:schemeClr val="dk1"/>
              </a:solidFill>
              <a:latin typeface="Proxima Nova"/>
              <a:ea typeface="Proxima Nova"/>
              <a:cs typeface="Proxima Nova"/>
              <a:sym typeface="Proxima Nova"/>
            </a:endParaRPr>
          </a:p>
        </p:txBody>
      </p:sp>
      <p:pic>
        <p:nvPicPr>
          <p:cNvPr id="72" name="Google Shape;72;p15" title="6.jpeg"/>
          <p:cNvPicPr preferRelativeResize="0"/>
          <p:nvPr/>
        </p:nvPicPr>
        <p:blipFill>
          <a:blip r:embed="rId15">
            <a:alphaModFix/>
          </a:blip>
          <a:stretch>
            <a:fillRect/>
          </a:stretch>
        </p:blipFill>
        <p:spPr>
          <a:xfrm>
            <a:off x="3141792" y="0"/>
            <a:ext cx="6002217" cy="51435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4420325" y="239175"/>
            <a:ext cx="33912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Berkshire Swash"/>
                <a:ea typeface="Berkshire Swash"/>
                <a:cs typeface="Berkshire Swash"/>
                <a:sym typeface="Berkshire Swash"/>
              </a:rPr>
              <a:t>&lt; David Bowie’s Jacket</a:t>
            </a:r>
            <a:endParaRPr>
              <a:latin typeface="Berkshire Swash"/>
              <a:ea typeface="Berkshire Swash"/>
              <a:cs typeface="Berkshire Swash"/>
              <a:sym typeface="Berkshire Swash"/>
            </a:endParaRPr>
          </a:p>
        </p:txBody>
      </p:sp>
      <p:sp>
        <p:nvSpPr>
          <p:cNvPr id="78" name="Google Shape;78;p16"/>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9" name="Google Shape;79;p16" title="4.jpeg"/>
          <p:cNvPicPr preferRelativeResize="0"/>
          <p:nvPr/>
        </p:nvPicPr>
        <p:blipFill>
          <a:blip r:embed="rId3">
            <a:alphaModFix/>
          </a:blip>
          <a:stretch>
            <a:fillRect/>
          </a:stretch>
        </p:blipFill>
        <p:spPr>
          <a:xfrm>
            <a:off x="-12" y="0"/>
            <a:ext cx="3857626" cy="5143501"/>
          </a:xfrm>
          <a:prstGeom prst="rect">
            <a:avLst/>
          </a:prstGeom>
          <a:noFill/>
          <a:ln>
            <a:noFill/>
          </a:ln>
        </p:spPr>
      </p:pic>
      <p:pic>
        <p:nvPicPr>
          <p:cNvPr id="80" name="Google Shape;80;p16" title="3.jpeg"/>
          <p:cNvPicPr preferRelativeResize="0"/>
          <p:nvPr/>
        </p:nvPicPr>
        <p:blipFill>
          <a:blip r:embed="rId4">
            <a:alphaModFix/>
          </a:blip>
          <a:stretch>
            <a:fillRect/>
          </a:stretch>
        </p:blipFill>
        <p:spPr>
          <a:xfrm>
            <a:off x="3857625" y="1178719"/>
            <a:ext cx="5286374" cy="3964781"/>
          </a:xfrm>
          <a:prstGeom prst="rect">
            <a:avLst/>
          </a:prstGeom>
          <a:noFill/>
          <a:ln>
            <a:noFill/>
          </a:ln>
        </p:spPr>
      </p:pic>
      <p:sp>
        <p:nvSpPr>
          <p:cNvPr id="81" name="Google Shape;81;p16"/>
          <p:cNvSpPr txBox="1"/>
          <p:nvPr/>
        </p:nvSpPr>
        <p:spPr>
          <a:xfrm>
            <a:off x="5273300" y="4774200"/>
            <a:ext cx="2612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FFFFFF"/>
                </a:solidFill>
                <a:latin typeface="Proxima Nova"/>
                <a:ea typeface="Proxima Nova"/>
                <a:cs typeface="Proxima Nova"/>
                <a:sym typeface="Proxima Nova"/>
              </a:rPr>
              <a:t>one of Jennifer’s installation pieces</a:t>
            </a:r>
            <a:endParaRPr sz="1200">
              <a:solidFill>
                <a:srgbClr val="FFFFFF"/>
              </a:solidFill>
              <a:latin typeface="Proxima Nova"/>
              <a:ea typeface="Proxima Nova"/>
              <a:cs typeface="Proxima Nova"/>
              <a:sym typeface="Proxima Nov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Oswald Medium"/>
                <a:ea typeface="Oswald Medium"/>
                <a:cs typeface="Oswald Medium"/>
                <a:sym typeface="Oswald Medium"/>
              </a:rPr>
              <a:t>TRIBECA GALLERIES</a:t>
            </a:r>
            <a:endParaRPr>
              <a:latin typeface="Oswald Medium"/>
              <a:ea typeface="Oswald Medium"/>
              <a:cs typeface="Oswald Medium"/>
              <a:sym typeface="Oswald Medium"/>
            </a:endParaRPr>
          </a:p>
        </p:txBody>
      </p:sp>
      <p:sp>
        <p:nvSpPr>
          <p:cNvPr id="87" name="Google Shape;87;p17"/>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00" u="sng">
                <a:solidFill>
                  <a:schemeClr val="hlink"/>
                </a:solidFill>
                <a:latin typeface="Proxima Nova"/>
                <a:ea typeface="Proxima Nova"/>
                <a:cs typeface="Proxima Nova"/>
                <a:sym typeface="Proxima Nova"/>
                <a:hlinkClick r:id="rId3"/>
              </a:rPr>
              <a:t>https://www.culturedmag.com/article/2024/01/08/gallery-new-york-tribeca-neighborhood-newcomers</a:t>
            </a:r>
            <a:endParaRPr sz="1400">
              <a:latin typeface="Proxima Nova"/>
              <a:ea typeface="Proxima Nova"/>
              <a:cs typeface="Proxima Nova"/>
              <a:sym typeface="Proxima Nova"/>
            </a:endParaRPr>
          </a:p>
          <a:p>
            <a:pPr indent="0" lvl="0" marL="0" rtl="0" algn="l">
              <a:spcBef>
                <a:spcPts val="1200"/>
              </a:spcBef>
              <a:spcAft>
                <a:spcPts val="1200"/>
              </a:spcAft>
              <a:buNone/>
            </a:pPr>
            <a:r>
              <a:t/>
            </a:r>
            <a:endParaRPr/>
          </a:p>
        </p:txBody>
      </p:sp>
      <p:pic>
        <p:nvPicPr>
          <p:cNvPr id="88" name="Google Shape;88;p17" title="1 (8).jpeg"/>
          <p:cNvPicPr preferRelativeResize="0"/>
          <p:nvPr/>
        </p:nvPicPr>
        <p:blipFill>
          <a:blip r:embed="rId4">
            <a:alphaModFix/>
          </a:blip>
          <a:stretch>
            <a:fillRect/>
          </a:stretch>
        </p:blipFill>
        <p:spPr>
          <a:xfrm>
            <a:off x="2831371" y="1614450"/>
            <a:ext cx="2646774" cy="3529052"/>
          </a:xfrm>
          <a:prstGeom prst="rect">
            <a:avLst/>
          </a:prstGeom>
          <a:noFill/>
          <a:ln>
            <a:noFill/>
          </a:ln>
        </p:spPr>
      </p:pic>
      <p:pic>
        <p:nvPicPr>
          <p:cNvPr id="89" name="Google Shape;89;p17" title="4 (3).jpeg"/>
          <p:cNvPicPr preferRelativeResize="0"/>
          <p:nvPr/>
        </p:nvPicPr>
        <p:blipFill>
          <a:blip r:embed="rId5">
            <a:alphaModFix/>
          </a:blip>
          <a:stretch>
            <a:fillRect/>
          </a:stretch>
        </p:blipFill>
        <p:spPr>
          <a:xfrm>
            <a:off x="-4" y="1614450"/>
            <a:ext cx="2646774" cy="3529052"/>
          </a:xfrm>
          <a:prstGeom prst="rect">
            <a:avLst/>
          </a:prstGeom>
          <a:noFill/>
          <a:ln>
            <a:noFill/>
          </a:ln>
        </p:spPr>
      </p:pic>
      <p:pic>
        <p:nvPicPr>
          <p:cNvPr id="90" name="Google Shape;90;p17" title="3 (5).jpeg"/>
          <p:cNvPicPr preferRelativeResize="0"/>
          <p:nvPr/>
        </p:nvPicPr>
        <p:blipFill>
          <a:blip r:embed="rId6">
            <a:alphaModFix/>
          </a:blip>
          <a:stretch>
            <a:fillRect/>
          </a:stretch>
        </p:blipFill>
        <p:spPr>
          <a:xfrm>
            <a:off x="5662746" y="1614450"/>
            <a:ext cx="2646774" cy="352905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4" name="Shape 94"/>
        <p:cNvGrpSpPr/>
        <p:nvPr/>
      </p:nvGrpSpPr>
      <p:grpSpPr>
        <a:xfrm>
          <a:off x="0" y="0"/>
          <a:ext cx="0" cy="0"/>
          <a:chOff x="0" y="0"/>
          <a:chExt cx="0" cy="0"/>
        </a:xfrm>
      </p:grpSpPr>
      <p:sp>
        <p:nvSpPr>
          <p:cNvPr id="95" name="Google Shape;95;p18"/>
          <p:cNvSpPr txBox="1"/>
          <p:nvPr>
            <p:ph type="title"/>
          </p:nvPr>
        </p:nvSpPr>
        <p:spPr>
          <a:xfrm>
            <a:off x="2117400" y="4520075"/>
            <a:ext cx="49092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uFill>
                  <a:noFill/>
                </a:uFill>
                <a:latin typeface="Oswald"/>
                <a:ea typeface="Oswald"/>
                <a:cs typeface="Oswald"/>
                <a:sym typeface="Oswald"/>
                <a:hlinkClick r:id="rId4"/>
              </a:rPr>
              <a:t>Tavares Strachan @ Mariann Goodman</a:t>
            </a:r>
            <a:endParaRPr>
              <a:latin typeface="Oswald"/>
              <a:ea typeface="Oswald"/>
              <a:cs typeface="Oswald"/>
              <a:sym typeface="Oswald"/>
            </a:endParaRPr>
          </a:p>
        </p:txBody>
      </p:sp>
      <p:sp>
        <p:nvSpPr>
          <p:cNvPr id="96" name="Google Shape;96;p18"/>
          <p:cNvSpPr txBox="1"/>
          <p:nvPr/>
        </p:nvSpPr>
        <p:spPr>
          <a:xfrm>
            <a:off x="6290225" y="1489325"/>
            <a:ext cx="2522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lt1"/>
                </a:solidFill>
                <a:latin typeface="Berkshire Swash"/>
                <a:ea typeface="Berkshire Swash"/>
                <a:cs typeface="Berkshire Swash"/>
                <a:sym typeface="Berkshire Swash"/>
              </a:rPr>
              <a:t>the room smelled of the rice grass, earthy and mildly sweet. </a:t>
            </a:r>
            <a:endParaRPr sz="1200">
              <a:solidFill>
                <a:schemeClr val="lt1"/>
              </a:solidFill>
              <a:latin typeface="Berkshire Swash"/>
              <a:ea typeface="Berkshire Swash"/>
              <a:cs typeface="Berkshire Swash"/>
              <a:sym typeface="Berkshire Swash"/>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9"/>
          <p:cNvSpPr txBox="1"/>
          <p:nvPr>
            <p:ph type="title"/>
          </p:nvPr>
        </p:nvSpPr>
        <p:spPr>
          <a:xfrm>
            <a:off x="950925" y="445025"/>
            <a:ext cx="71064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320">
                <a:latin typeface="Oswald Light"/>
                <a:ea typeface="Oswald Light"/>
                <a:cs typeface="Oswald Light"/>
                <a:sym typeface="Oswald Light"/>
              </a:rPr>
              <a:t>Player pianos / cut in half, emerge from walls / crying their etudes</a:t>
            </a:r>
            <a:endParaRPr sz="2320">
              <a:latin typeface="Oswald Light"/>
              <a:ea typeface="Oswald Light"/>
              <a:cs typeface="Oswald Light"/>
              <a:sym typeface="Oswald Light"/>
            </a:endParaRPr>
          </a:p>
        </p:txBody>
      </p:sp>
      <p:pic>
        <p:nvPicPr>
          <p:cNvPr id="102" name="Google Shape;102;p19" title="unnamed.gif"/>
          <p:cNvPicPr preferRelativeResize="0"/>
          <p:nvPr/>
        </p:nvPicPr>
        <p:blipFill>
          <a:blip r:embed="rId3">
            <a:alphaModFix/>
          </a:blip>
          <a:stretch>
            <a:fillRect/>
          </a:stretch>
        </p:blipFill>
        <p:spPr>
          <a:xfrm>
            <a:off x="950925" y="1092000"/>
            <a:ext cx="7106355" cy="39973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id="107" name="Google Shape;107;p20" title="7.jpeg"/>
          <p:cNvPicPr preferRelativeResize="0"/>
          <p:nvPr/>
        </p:nvPicPr>
        <p:blipFill>
          <a:blip r:embed="rId3">
            <a:alphaModFix/>
          </a:blip>
          <a:stretch>
            <a:fillRect/>
          </a:stretch>
        </p:blipFill>
        <p:spPr>
          <a:xfrm>
            <a:off x="-12" y="0"/>
            <a:ext cx="3857626" cy="5143501"/>
          </a:xfrm>
          <a:prstGeom prst="rect">
            <a:avLst/>
          </a:prstGeom>
          <a:noFill/>
          <a:ln>
            <a:noFill/>
          </a:ln>
        </p:spPr>
      </p:pic>
      <p:pic>
        <p:nvPicPr>
          <p:cNvPr id="108" name="Google Shape;108;p20" title="1 (1).jpeg"/>
          <p:cNvPicPr preferRelativeResize="0"/>
          <p:nvPr/>
        </p:nvPicPr>
        <p:blipFill>
          <a:blip r:embed="rId4">
            <a:alphaModFix/>
          </a:blip>
          <a:stretch>
            <a:fillRect/>
          </a:stretch>
        </p:blipFill>
        <p:spPr>
          <a:xfrm>
            <a:off x="5286363" y="0"/>
            <a:ext cx="3857626" cy="51435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id="113" name="Google Shape;113;p21" title="1 (2).jpeg"/>
          <p:cNvPicPr preferRelativeResize="0"/>
          <p:nvPr/>
        </p:nvPicPr>
        <p:blipFill>
          <a:blip r:embed="rId3">
            <a:alphaModFix/>
          </a:blip>
          <a:stretch>
            <a:fillRect/>
          </a:stretch>
        </p:blipFill>
        <p:spPr>
          <a:xfrm>
            <a:off x="2286025" y="0"/>
            <a:ext cx="6857979" cy="5143500"/>
          </a:xfrm>
          <a:prstGeom prst="rect">
            <a:avLst/>
          </a:prstGeom>
          <a:noFill/>
          <a:ln>
            <a:noFill/>
          </a:ln>
        </p:spPr>
      </p:pic>
      <p:pic>
        <p:nvPicPr>
          <p:cNvPr id="114" name="Google Shape;114;p21" title="1 (2).jpeg"/>
          <p:cNvPicPr preferRelativeResize="0"/>
          <p:nvPr/>
        </p:nvPicPr>
        <p:blipFill>
          <a:blip r:embed="rId3">
            <a:alphaModFix/>
          </a:blip>
          <a:stretch>
            <a:fillRect/>
          </a:stretch>
        </p:blipFill>
        <p:spPr>
          <a:xfrm>
            <a:off x="0" y="0"/>
            <a:ext cx="6857979" cy="5143500"/>
          </a:xfrm>
          <a:prstGeom prst="rect">
            <a:avLst/>
          </a:prstGeom>
          <a:noFill/>
          <a:ln>
            <a:noFill/>
          </a:ln>
        </p:spPr>
      </p:pic>
      <p:sp>
        <p:nvSpPr>
          <p:cNvPr id="115" name="Google Shape;115;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chemeClr val="lt1"/>
                </a:solidFill>
                <a:latin typeface="Oswald Medium"/>
                <a:ea typeface="Oswald Medium"/>
                <a:cs typeface="Oswald Medium"/>
                <a:sym typeface="Oswald Medium"/>
              </a:rPr>
              <a:t>LES (Lower East Side aka Loisaida) GALLERIES</a:t>
            </a:r>
            <a:endParaRPr>
              <a:solidFill>
                <a:schemeClr val="lt1"/>
              </a:solidFill>
              <a:latin typeface="Oswald Medium"/>
              <a:ea typeface="Oswald Medium"/>
              <a:cs typeface="Oswald Medium"/>
              <a:sym typeface="Oswald Medium"/>
            </a:endParaRPr>
          </a:p>
        </p:txBody>
      </p:sp>
      <p:sp>
        <p:nvSpPr>
          <p:cNvPr id="116" name="Google Shape;116;p21"/>
          <p:cNvSpPr txBox="1"/>
          <p:nvPr>
            <p:ph idx="1" type="body"/>
          </p:nvPr>
        </p:nvSpPr>
        <p:spPr>
          <a:xfrm>
            <a:off x="311700" y="1152475"/>
            <a:ext cx="22125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i="1" lang="en">
                <a:solidFill>
                  <a:schemeClr val="lt1"/>
                </a:solidFill>
                <a:latin typeface="Proxima Nova Semibold"/>
                <a:ea typeface="Proxima Nova Semibold"/>
                <a:cs typeface="Proxima Nova Semibold"/>
                <a:sym typeface="Proxima Nova Semibold"/>
              </a:rPr>
              <a:t>We met up at bitforms but as fate would have it, they were closed for a photo shoot.</a:t>
            </a:r>
            <a:endParaRPr i="1">
              <a:solidFill>
                <a:schemeClr val="lt1"/>
              </a:solidFill>
              <a:latin typeface="Proxima Nova Semibold"/>
              <a:ea typeface="Proxima Nova Semibold"/>
              <a:cs typeface="Proxima Nova Semibold"/>
              <a:sym typeface="Proxima Nova Semibold"/>
            </a:endParaRPr>
          </a:p>
          <a:p>
            <a:pPr indent="0" lvl="0" marL="0" rtl="0" algn="l">
              <a:spcBef>
                <a:spcPts val="1200"/>
              </a:spcBef>
              <a:spcAft>
                <a:spcPts val="1200"/>
              </a:spcAft>
              <a:buNone/>
            </a:pPr>
            <a:r>
              <a:t/>
            </a:r>
            <a:endParaRPr i="1">
              <a:solidFill>
                <a:schemeClr val="lt1"/>
              </a:solidFill>
              <a:latin typeface="Proxima Nova Semibold"/>
              <a:ea typeface="Proxima Nova Semibold"/>
              <a:cs typeface="Proxima Nova Semibold"/>
              <a:sym typeface="Proxima Nova Semibold"/>
            </a:endParaRPr>
          </a:p>
        </p:txBody>
      </p:sp>
      <p:pic>
        <p:nvPicPr>
          <p:cNvPr id="117" name="Google Shape;117;p21" title="2 (1).jpeg"/>
          <p:cNvPicPr preferRelativeResize="0"/>
          <p:nvPr/>
        </p:nvPicPr>
        <p:blipFill rotWithShape="1">
          <a:blip r:embed="rId4">
            <a:alphaModFix/>
          </a:blip>
          <a:srcRect b="2439" l="27414" r="13630" t="13165"/>
          <a:stretch/>
        </p:blipFill>
        <p:spPr>
          <a:xfrm>
            <a:off x="6045425" y="1505950"/>
            <a:ext cx="2613524" cy="28060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3" name="Google Shape;123;p22"/>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4" name="Google Shape;124;p22" title="Screenshot 2025-03-21 at 12.12.13 PM.png"/>
          <p:cNvPicPr preferRelativeResize="0"/>
          <p:nvPr/>
        </p:nvPicPr>
        <p:blipFill>
          <a:blip r:embed="rId3">
            <a:alphaModFix/>
          </a:blip>
          <a:stretch>
            <a:fillRect/>
          </a:stretch>
        </p:blipFill>
        <p:spPr>
          <a:xfrm>
            <a:off x="0" y="102691"/>
            <a:ext cx="9144003" cy="4938119"/>
          </a:xfrm>
          <a:prstGeom prst="rect">
            <a:avLst/>
          </a:prstGeom>
          <a:noFill/>
          <a:ln>
            <a:noFill/>
          </a:ln>
        </p:spPr>
      </p:pic>
      <p:sp>
        <p:nvSpPr>
          <p:cNvPr id="125" name="Google Shape;125;p22"/>
          <p:cNvSpPr txBox="1"/>
          <p:nvPr/>
        </p:nvSpPr>
        <p:spPr>
          <a:xfrm>
            <a:off x="170375" y="3699425"/>
            <a:ext cx="2344500" cy="128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Proxima Nova Semibold"/>
                <a:ea typeface="Proxima Nova Semibold"/>
                <a:cs typeface="Proxima Nova Semibold"/>
                <a:sym typeface="Proxima Nova Semibold"/>
              </a:rPr>
              <a:t>What was not on our plan, but you can see if across from one of our stops, is </a:t>
            </a:r>
            <a:r>
              <a:rPr i="1" lang="en" sz="1100" u="sng">
                <a:solidFill>
                  <a:schemeClr val="hlink"/>
                </a:solidFill>
                <a:latin typeface="Proxima Nova Semibold"/>
                <a:ea typeface="Proxima Nova Semibold"/>
                <a:cs typeface="Proxima Nova Semibold"/>
                <a:sym typeface="Proxima Nova Semibold"/>
                <a:hlinkClick r:id="rId4"/>
              </a:rPr>
              <a:t>Freeman Alley,</a:t>
            </a:r>
            <a:r>
              <a:rPr lang="en" sz="1100">
                <a:solidFill>
                  <a:schemeClr val="dk1"/>
                </a:solidFill>
                <a:latin typeface="Proxima Nova Semibold"/>
                <a:ea typeface="Proxima Nova Semibold"/>
                <a:cs typeface="Proxima Nova Semibold"/>
                <a:sym typeface="Proxima Nova Semibold"/>
              </a:rPr>
              <a:t> one of NYC’s hidden gems–an immersive outdoor gallery, and “</a:t>
            </a:r>
            <a:r>
              <a:rPr lang="en" sz="1100">
                <a:solidFill>
                  <a:schemeClr val="dk1"/>
                </a:solidFill>
                <a:highlight>
                  <a:srgbClr val="FFFFFF"/>
                </a:highlight>
                <a:latin typeface="Proxima Nova Semibold"/>
                <a:ea typeface="Proxima Nova Semibold"/>
                <a:cs typeface="Proxima Nova Semibold"/>
                <a:sym typeface="Proxima Nova Semibold"/>
              </a:rPr>
              <a:t>a canvas for urban artists from around the world.”</a:t>
            </a:r>
            <a:endParaRPr sz="1100">
              <a:solidFill>
                <a:schemeClr val="dk1"/>
              </a:solidFill>
              <a:latin typeface="Proxima Nova Semibold"/>
              <a:ea typeface="Proxima Nova Semibold"/>
              <a:cs typeface="Proxima Nova Semibold"/>
              <a:sym typeface="Proxima Nova Semi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3"/>
          <p:cNvSpPr txBox="1"/>
          <p:nvPr>
            <p:ph type="title"/>
          </p:nvPr>
        </p:nvSpPr>
        <p:spPr>
          <a:xfrm>
            <a:off x="3857625" y="445025"/>
            <a:ext cx="1428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Ki Smith</a:t>
            </a:r>
            <a:endParaRPr/>
          </a:p>
        </p:txBody>
      </p:sp>
      <p:sp>
        <p:nvSpPr>
          <p:cNvPr id="131" name="Google Shape;131;p23"/>
          <p:cNvSpPr txBox="1"/>
          <p:nvPr>
            <p:ph idx="1" type="body"/>
          </p:nvPr>
        </p:nvSpPr>
        <p:spPr>
          <a:xfrm>
            <a:off x="3857625" y="1152475"/>
            <a:ext cx="1428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1200"/>
              </a:spcAft>
              <a:buNone/>
            </a:pPr>
            <a:r>
              <a:rPr i="1" lang="en">
                <a:highlight>
                  <a:srgbClr val="FFD966"/>
                </a:highlight>
                <a:latin typeface="Proxima Nova Semibold"/>
                <a:ea typeface="Proxima Nova Semibold"/>
                <a:cs typeface="Proxima Nova Semibold"/>
                <a:sym typeface="Proxima Nova Semibold"/>
              </a:rPr>
              <a:t>At Ki Smith gallery, Ki came out to talk to us about the exhibit, the space, and his journey as a gallery owner.</a:t>
            </a:r>
            <a:endParaRPr i="1">
              <a:highlight>
                <a:srgbClr val="FFD966"/>
              </a:highlight>
              <a:latin typeface="Proxima Nova Semibold"/>
              <a:ea typeface="Proxima Nova Semibold"/>
              <a:cs typeface="Proxima Nova Semibold"/>
              <a:sym typeface="Proxima Nova Semibold"/>
            </a:endParaRPr>
          </a:p>
        </p:txBody>
      </p:sp>
      <p:pic>
        <p:nvPicPr>
          <p:cNvPr id="132" name="Google Shape;132;p23" title="12.jpeg"/>
          <p:cNvPicPr preferRelativeResize="0"/>
          <p:nvPr/>
        </p:nvPicPr>
        <p:blipFill>
          <a:blip r:embed="rId3">
            <a:alphaModFix/>
          </a:blip>
          <a:stretch>
            <a:fillRect/>
          </a:stretch>
        </p:blipFill>
        <p:spPr>
          <a:xfrm>
            <a:off x="5286363" y="0"/>
            <a:ext cx="3857626" cy="5143501"/>
          </a:xfrm>
          <a:prstGeom prst="rect">
            <a:avLst/>
          </a:prstGeom>
          <a:noFill/>
          <a:ln>
            <a:noFill/>
          </a:ln>
        </p:spPr>
      </p:pic>
      <p:pic>
        <p:nvPicPr>
          <p:cNvPr id="133" name="Google Shape;133;p23" title="11.jpeg"/>
          <p:cNvPicPr preferRelativeResize="0"/>
          <p:nvPr/>
        </p:nvPicPr>
        <p:blipFill>
          <a:blip r:embed="rId4">
            <a:alphaModFix/>
          </a:blip>
          <a:stretch>
            <a:fillRect/>
          </a:stretch>
        </p:blipFill>
        <p:spPr>
          <a:xfrm>
            <a:off x="-12" y="0"/>
            <a:ext cx="3857626" cy="5143501"/>
          </a:xfrm>
          <a:prstGeom prst="rect">
            <a:avLst/>
          </a:prstGeom>
          <a:noFill/>
          <a:ln>
            <a:noFill/>
          </a:ln>
        </p:spPr>
      </p:pic>
      <p:sp>
        <p:nvSpPr>
          <p:cNvPr id="134" name="Google Shape;134;p23"/>
          <p:cNvSpPr txBox="1"/>
          <p:nvPr/>
        </p:nvSpPr>
        <p:spPr>
          <a:xfrm>
            <a:off x="184175" y="4138650"/>
            <a:ext cx="332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lt1"/>
                </a:solidFill>
                <a:hlinkClick r:id="rId5">
                  <a:extLst>
                    <a:ext uri="{A12FA001-AC4F-418D-AE19-62706E023703}">
                      <ahyp:hlinkClr val="tx"/>
                    </a:ext>
                  </a:extLst>
                </a:hlinkClick>
              </a:rPr>
              <a:t>https://www.amny.com/news/bobby-grossman-corn-flakes-pop-stars-images/</a:t>
            </a:r>
            <a:endParaRPr>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4"/>
          <p:cNvSpPr txBox="1"/>
          <p:nvPr>
            <p:ph type="title"/>
          </p:nvPr>
        </p:nvSpPr>
        <p:spPr>
          <a:xfrm>
            <a:off x="6944700" y="445025"/>
            <a:ext cx="1887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i="1" lang="en" sz="2420"/>
              <a:t>Corn Flakes</a:t>
            </a:r>
            <a:endParaRPr i="1" sz="2420"/>
          </a:p>
        </p:txBody>
      </p:sp>
      <p:sp>
        <p:nvSpPr>
          <p:cNvPr id="140" name="Google Shape;140;p24"/>
          <p:cNvSpPr txBox="1"/>
          <p:nvPr>
            <p:ph idx="1" type="body"/>
          </p:nvPr>
        </p:nvSpPr>
        <p:spPr>
          <a:xfrm>
            <a:off x="6944675" y="1152475"/>
            <a:ext cx="1887600" cy="3416400"/>
          </a:xfrm>
          <a:prstGeom prst="rect">
            <a:avLst/>
          </a:prstGeom>
        </p:spPr>
        <p:txBody>
          <a:bodyPr anchorCtr="0" anchor="t" bIns="91425" lIns="91425" spcFirstLastPara="1" rIns="91425" wrap="square" tIns="91425">
            <a:normAutofit fontScale="77500" lnSpcReduction="10000"/>
          </a:bodyPr>
          <a:lstStyle/>
          <a:p>
            <a:pPr indent="0" lvl="0" marL="0" rtl="0" algn="l">
              <a:spcBef>
                <a:spcPts val="0"/>
              </a:spcBef>
              <a:spcAft>
                <a:spcPts val="0"/>
              </a:spcAft>
              <a:buNone/>
            </a:pPr>
            <a:r>
              <a:rPr lang="en"/>
              <a:t>What famous cultural icon would you like to see on a Corn Flakes box?</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Our answers:</a:t>
            </a:r>
            <a:endParaRPr/>
          </a:p>
          <a:p>
            <a:pPr indent="0" lvl="0" marL="0" rtl="0" algn="l">
              <a:spcBef>
                <a:spcPts val="1200"/>
              </a:spcBef>
              <a:spcAft>
                <a:spcPts val="0"/>
              </a:spcAft>
              <a:buNone/>
            </a:pPr>
            <a:r>
              <a:rPr lang="en"/>
              <a:t>Taylor Swift</a:t>
            </a:r>
            <a:br>
              <a:rPr lang="en"/>
            </a:br>
            <a:r>
              <a:rPr lang="en"/>
              <a:t>Kendrick Lamar</a:t>
            </a:r>
            <a:br>
              <a:rPr lang="en"/>
            </a:br>
            <a:r>
              <a:rPr lang="en"/>
              <a:t>Scott Cawthon</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141" name="Google Shape;141;p24" title="10.jpeg"/>
          <p:cNvPicPr preferRelativeResize="0"/>
          <p:nvPr/>
        </p:nvPicPr>
        <p:blipFill>
          <a:blip r:embed="rId3">
            <a:alphaModFix/>
          </a:blip>
          <a:stretch>
            <a:fillRect/>
          </a:stretch>
        </p:blipFill>
        <p:spPr>
          <a:xfrm>
            <a:off x="0" y="0"/>
            <a:ext cx="6857999"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5"/>
          <p:cNvSpPr txBox="1"/>
          <p:nvPr>
            <p:ph type="title"/>
          </p:nvPr>
        </p:nvSpPr>
        <p:spPr>
          <a:xfrm>
            <a:off x="3361425" y="445025"/>
            <a:ext cx="5470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Downstairs was a literal archive of 70s music icons. </a:t>
            </a:r>
            <a:endParaRPr/>
          </a:p>
        </p:txBody>
      </p:sp>
      <p:pic>
        <p:nvPicPr>
          <p:cNvPr id="147" name="Google Shape;147;p25" title="13.jpeg"/>
          <p:cNvPicPr preferRelativeResize="0"/>
          <p:nvPr/>
        </p:nvPicPr>
        <p:blipFill rotWithShape="1">
          <a:blip r:embed="rId3">
            <a:alphaModFix/>
          </a:blip>
          <a:srcRect b="12585" l="12085" r="20510" t="5688"/>
          <a:stretch/>
        </p:blipFill>
        <p:spPr>
          <a:xfrm>
            <a:off x="-1" y="0"/>
            <a:ext cx="3181548" cy="5143501"/>
          </a:xfrm>
          <a:prstGeom prst="rect">
            <a:avLst/>
          </a:prstGeom>
          <a:noFill/>
          <a:ln>
            <a:noFill/>
          </a:ln>
        </p:spPr>
      </p:pic>
      <p:pic>
        <p:nvPicPr>
          <p:cNvPr id="148" name="Google Shape;148;p25" title="3 (3).jpeg"/>
          <p:cNvPicPr preferRelativeResize="0"/>
          <p:nvPr/>
        </p:nvPicPr>
        <p:blipFill rotWithShape="1">
          <a:blip r:embed="rId4">
            <a:alphaModFix/>
          </a:blip>
          <a:srcRect b="14476" l="9237" r="9082" t="12848"/>
          <a:stretch/>
        </p:blipFill>
        <p:spPr>
          <a:xfrm>
            <a:off x="3361425" y="1405725"/>
            <a:ext cx="5601249" cy="37377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6"/>
          <p:cNvSpPr txBox="1"/>
          <p:nvPr>
            <p:ph type="title"/>
          </p:nvPr>
        </p:nvSpPr>
        <p:spPr>
          <a:xfrm>
            <a:off x="420774" y="102340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latin typeface="Oswald Medium"/>
                <a:ea typeface="Oswald Medium"/>
                <a:cs typeface="Oswald Medium"/>
                <a:sym typeface="Oswald Medium"/>
              </a:rPr>
              <a:t>FREEMAN ALLEY</a:t>
            </a:r>
            <a:endParaRPr>
              <a:latin typeface="Oswald Medium"/>
              <a:ea typeface="Oswald Medium"/>
              <a:cs typeface="Oswald Medium"/>
              <a:sym typeface="Oswald Medium"/>
            </a:endParaRPr>
          </a:p>
        </p:txBody>
      </p:sp>
      <p:pic>
        <p:nvPicPr>
          <p:cNvPr id="154" name="Google Shape;154;p26"/>
          <p:cNvPicPr preferRelativeResize="0"/>
          <p:nvPr/>
        </p:nvPicPr>
        <p:blipFill>
          <a:blip r:embed="rId3">
            <a:alphaModFix/>
          </a:blip>
          <a:stretch>
            <a:fillRect/>
          </a:stretch>
        </p:blipFill>
        <p:spPr>
          <a:xfrm>
            <a:off x="1" y="1303750"/>
            <a:ext cx="1684519" cy="2246026"/>
          </a:xfrm>
          <a:prstGeom prst="rect">
            <a:avLst/>
          </a:prstGeom>
          <a:noFill/>
          <a:ln>
            <a:noFill/>
          </a:ln>
        </p:spPr>
      </p:pic>
      <p:pic>
        <p:nvPicPr>
          <p:cNvPr id="155" name="Google Shape;155;p26"/>
          <p:cNvPicPr preferRelativeResize="0"/>
          <p:nvPr/>
        </p:nvPicPr>
        <p:blipFill>
          <a:blip r:embed="rId4">
            <a:alphaModFix/>
          </a:blip>
          <a:stretch>
            <a:fillRect/>
          </a:stretch>
        </p:blipFill>
        <p:spPr>
          <a:xfrm>
            <a:off x="0" y="-442396"/>
            <a:ext cx="1684527" cy="2038499"/>
          </a:xfrm>
          <a:prstGeom prst="rect">
            <a:avLst/>
          </a:prstGeom>
          <a:noFill/>
          <a:ln>
            <a:noFill/>
          </a:ln>
        </p:spPr>
      </p:pic>
      <p:pic>
        <p:nvPicPr>
          <p:cNvPr id="156" name="Google Shape;156;p26"/>
          <p:cNvPicPr preferRelativeResize="0"/>
          <p:nvPr/>
        </p:nvPicPr>
        <p:blipFill>
          <a:blip r:embed="rId5">
            <a:alphaModFix/>
          </a:blip>
          <a:stretch>
            <a:fillRect/>
          </a:stretch>
        </p:blipFill>
        <p:spPr>
          <a:xfrm>
            <a:off x="4017391" y="-570322"/>
            <a:ext cx="2124955" cy="1593724"/>
          </a:xfrm>
          <a:prstGeom prst="rect">
            <a:avLst/>
          </a:prstGeom>
          <a:noFill/>
          <a:ln>
            <a:noFill/>
          </a:ln>
        </p:spPr>
      </p:pic>
      <p:pic>
        <p:nvPicPr>
          <p:cNvPr id="157" name="Google Shape;157;p26"/>
          <p:cNvPicPr preferRelativeResize="0"/>
          <p:nvPr/>
        </p:nvPicPr>
        <p:blipFill>
          <a:blip r:embed="rId6">
            <a:alphaModFix/>
          </a:blip>
          <a:stretch>
            <a:fillRect/>
          </a:stretch>
        </p:blipFill>
        <p:spPr>
          <a:xfrm>
            <a:off x="7315164" y="1207554"/>
            <a:ext cx="1828824" cy="2438423"/>
          </a:xfrm>
          <a:prstGeom prst="rect">
            <a:avLst/>
          </a:prstGeom>
          <a:noFill/>
          <a:ln>
            <a:noFill/>
          </a:ln>
        </p:spPr>
      </p:pic>
      <p:pic>
        <p:nvPicPr>
          <p:cNvPr id="158" name="Google Shape;158;p26"/>
          <p:cNvPicPr preferRelativeResize="0"/>
          <p:nvPr/>
        </p:nvPicPr>
        <p:blipFill>
          <a:blip r:embed="rId7">
            <a:alphaModFix/>
          </a:blip>
          <a:stretch>
            <a:fillRect/>
          </a:stretch>
        </p:blipFill>
        <p:spPr>
          <a:xfrm>
            <a:off x="1" y="3535375"/>
            <a:ext cx="1684527" cy="1622527"/>
          </a:xfrm>
          <a:prstGeom prst="rect">
            <a:avLst/>
          </a:prstGeom>
          <a:noFill/>
          <a:ln>
            <a:noFill/>
          </a:ln>
        </p:spPr>
      </p:pic>
      <p:pic>
        <p:nvPicPr>
          <p:cNvPr id="159" name="Google Shape;159;p26"/>
          <p:cNvPicPr preferRelativeResize="0"/>
          <p:nvPr/>
        </p:nvPicPr>
        <p:blipFill>
          <a:blip r:embed="rId8">
            <a:alphaModFix/>
          </a:blip>
          <a:stretch>
            <a:fillRect/>
          </a:stretch>
        </p:blipFill>
        <p:spPr>
          <a:xfrm>
            <a:off x="7095825" y="3549775"/>
            <a:ext cx="2048175" cy="1622527"/>
          </a:xfrm>
          <a:prstGeom prst="rect">
            <a:avLst/>
          </a:prstGeom>
          <a:noFill/>
          <a:ln>
            <a:noFill/>
          </a:ln>
        </p:spPr>
      </p:pic>
      <p:pic>
        <p:nvPicPr>
          <p:cNvPr id="160" name="Google Shape;160;p26"/>
          <p:cNvPicPr preferRelativeResize="0"/>
          <p:nvPr/>
        </p:nvPicPr>
        <p:blipFill rotWithShape="1">
          <a:blip r:embed="rId9">
            <a:alphaModFix/>
          </a:blip>
          <a:srcRect b="0" l="0" r="0" t="17796"/>
          <a:stretch/>
        </p:blipFill>
        <p:spPr>
          <a:xfrm>
            <a:off x="1684525" y="3549774"/>
            <a:ext cx="2124950" cy="2659971"/>
          </a:xfrm>
          <a:prstGeom prst="rect">
            <a:avLst/>
          </a:prstGeom>
          <a:noFill/>
          <a:ln>
            <a:noFill/>
          </a:ln>
        </p:spPr>
      </p:pic>
      <p:pic>
        <p:nvPicPr>
          <p:cNvPr id="161" name="Google Shape;161;p26"/>
          <p:cNvPicPr preferRelativeResize="0"/>
          <p:nvPr/>
        </p:nvPicPr>
        <p:blipFill rotWithShape="1">
          <a:blip r:embed="rId10">
            <a:alphaModFix/>
          </a:blip>
          <a:srcRect b="32862" l="0" r="0" t="17884"/>
          <a:stretch/>
        </p:blipFill>
        <p:spPr>
          <a:xfrm>
            <a:off x="1590525" y="-570327"/>
            <a:ext cx="2426873" cy="1593729"/>
          </a:xfrm>
          <a:prstGeom prst="rect">
            <a:avLst/>
          </a:prstGeom>
          <a:noFill/>
          <a:ln>
            <a:noFill/>
          </a:ln>
        </p:spPr>
      </p:pic>
      <p:pic>
        <p:nvPicPr>
          <p:cNvPr id="162" name="Google Shape;162;p26"/>
          <p:cNvPicPr preferRelativeResize="0"/>
          <p:nvPr/>
        </p:nvPicPr>
        <p:blipFill>
          <a:blip r:embed="rId11">
            <a:alphaModFix/>
          </a:blip>
          <a:stretch>
            <a:fillRect/>
          </a:stretch>
        </p:blipFill>
        <p:spPr>
          <a:xfrm>
            <a:off x="7315175" y="-649925"/>
            <a:ext cx="1828824" cy="2246026"/>
          </a:xfrm>
          <a:prstGeom prst="rect">
            <a:avLst/>
          </a:prstGeom>
          <a:noFill/>
          <a:ln>
            <a:noFill/>
          </a:ln>
        </p:spPr>
      </p:pic>
      <p:pic>
        <p:nvPicPr>
          <p:cNvPr id="163" name="Google Shape;163;p26"/>
          <p:cNvPicPr preferRelativeResize="0"/>
          <p:nvPr/>
        </p:nvPicPr>
        <p:blipFill rotWithShape="1">
          <a:blip r:embed="rId12">
            <a:alphaModFix/>
          </a:blip>
          <a:srcRect b="28537" l="21177" r="21680" t="16381"/>
          <a:stretch/>
        </p:blipFill>
        <p:spPr>
          <a:xfrm>
            <a:off x="6000118" y="-762687"/>
            <a:ext cx="1389672" cy="1786075"/>
          </a:xfrm>
          <a:prstGeom prst="rect">
            <a:avLst/>
          </a:prstGeom>
          <a:noFill/>
          <a:ln>
            <a:noFill/>
          </a:ln>
        </p:spPr>
      </p:pic>
      <p:pic>
        <p:nvPicPr>
          <p:cNvPr id="164" name="Google Shape;164;p26"/>
          <p:cNvPicPr preferRelativeResize="0"/>
          <p:nvPr/>
        </p:nvPicPr>
        <p:blipFill rotWithShape="1">
          <a:blip r:embed="rId13">
            <a:alphaModFix/>
          </a:blip>
          <a:srcRect b="30983" l="30232" r="20075" t="19897"/>
          <a:stretch/>
        </p:blipFill>
        <p:spPr>
          <a:xfrm>
            <a:off x="3722637" y="3549772"/>
            <a:ext cx="1916876" cy="2526371"/>
          </a:xfrm>
          <a:prstGeom prst="rect">
            <a:avLst/>
          </a:prstGeom>
          <a:noFill/>
          <a:ln>
            <a:noFill/>
          </a:ln>
        </p:spPr>
      </p:pic>
      <p:pic>
        <p:nvPicPr>
          <p:cNvPr id="165" name="Google Shape;165;p26"/>
          <p:cNvPicPr preferRelativeResize="0"/>
          <p:nvPr/>
        </p:nvPicPr>
        <p:blipFill>
          <a:blip r:embed="rId14">
            <a:alphaModFix/>
          </a:blip>
          <a:stretch>
            <a:fillRect/>
          </a:stretch>
        </p:blipFill>
        <p:spPr>
          <a:xfrm>
            <a:off x="5426404" y="3549776"/>
            <a:ext cx="1756128" cy="2341473"/>
          </a:xfrm>
          <a:prstGeom prst="rect">
            <a:avLst/>
          </a:prstGeom>
          <a:noFill/>
          <a:ln>
            <a:noFill/>
          </a:ln>
        </p:spPr>
      </p:pic>
      <p:sp>
        <p:nvSpPr>
          <p:cNvPr id="166" name="Google Shape;166;p26"/>
          <p:cNvSpPr txBox="1"/>
          <p:nvPr/>
        </p:nvSpPr>
        <p:spPr>
          <a:xfrm>
            <a:off x="1684525" y="1596100"/>
            <a:ext cx="5630700" cy="203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500">
                <a:solidFill>
                  <a:schemeClr val="dk2"/>
                </a:solidFill>
                <a:latin typeface="Oswald"/>
                <a:ea typeface="Oswald"/>
                <a:cs typeface="Oswald"/>
                <a:sym typeface="Oswald"/>
              </a:rPr>
              <a:t>While we were visiting Timor De Nagy, we unexpectedly found a small alleyway containing diverse type of art and </a:t>
            </a:r>
            <a:r>
              <a:rPr lang="en" sz="1500">
                <a:solidFill>
                  <a:schemeClr val="dk2"/>
                </a:solidFill>
                <a:latin typeface="Oswald"/>
                <a:ea typeface="Oswald"/>
                <a:cs typeface="Oswald"/>
                <a:sym typeface="Oswald"/>
              </a:rPr>
              <a:t>art styles</a:t>
            </a:r>
            <a:r>
              <a:rPr lang="en" sz="1500">
                <a:solidFill>
                  <a:schemeClr val="dk2"/>
                </a:solidFill>
                <a:latin typeface="Oswald"/>
                <a:ea typeface="Oswald"/>
                <a:cs typeface="Oswald"/>
                <a:sym typeface="Oswald"/>
              </a:rPr>
              <a:t>. Gallery included different political, cultural, and personal topics that overall worked together to create a unique gallery that was free for anyone to see. While walking through this alley, we found a gallery called ”Amanita” showed artworks representing clickbait, the internet, and different controversial topics. While all the </a:t>
            </a:r>
            <a:r>
              <a:rPr lang="en" sz="1500">
                <a:solidFill>
                  <a:schemeClr val="dk2"/>
                </a:solidFill>
                <a:latin typeface="Oswald"/>
                <a:ea typeface="Oswald"/>
                <a:cs typeface="Oswald"/>
                <a:sym typeface="Oswald"/>
              </a:rPr>
              <a:t>artworks</a:t>
            </a:r>
            <a:r>
              <a:rPr lang="en" sz="1500">
                <a:solidFill>
                  <a:schemeClr val="dk2"/>
                </a:solidFill>
                <a:latin typeface="Oswald"/>
                <a:ea typeface="Oswald"/>
                <a:cs typeface="Oswald"/>
                <a:sym typeface="Oswald"/>
              </a:rPr>
              <a:t> looked digital, they all were painted with high degree of detail. Overall, this experience was shocking fun and was the main highlight of the week.</a:t>
            </a:r>
            <a:endParaRPr sz="1500">
              <a:solidFill>
                <a:schemeClr val="dk2"/>
              </a:solidFill>
              <a:latin typeface="Oswald"/>
              <a:ea typeface="Oswald"/>
              <a:cs typeface="Oswald"/>
              <a:sym typeface="Oswa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7" title="Screenshot 2025-05-16 at 9.18.11 AM.png"/>
          <p:cNvPicPr preferRelativeResize="0"/>
          <p:nvPr/>
        </p:nvPicPr>
        <p:blipFill>
          <a:blip r:embed="rId3">
            <a:alphaModFix/>
          </a:blip>
          <a:stretch>
            <a:fillRect/>
          </a:stretch>
        </p:blipFill>
        <p:spPr>
          <a:xfrm>
            <a:off x="381909" y="0"/>
            <a:ext cx="8380180" cy="5143499"/>
          </a:xfrm>
          <a:prstGeom prst="rect">
            <a:avLst/>
          </a:prstGeom>
          <a:noFill/>
          <a:ln>
            <a:noFill/>
          </a:ln>
        </p:spPr>
      </p:pic>
      <p:sp>
        <p:nvSpPr>
          <p:cNvPr id="172" name="Google Shape;172;p27"/>
          <p:cNvSpPr txBox="1"/>
          <p:nvPr>
            <p:ph type="title"/>
          </p:nvPr>
        </p:nvSpPr>
        <p:spPr>
          <a:xfrm>
            <a:off x="235500" y="216425"/>
            <a:ext cx="51831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Oswald Medium"/>
                <a:ea typeface="Oswald Medium"/>
                <a:cs typeface="Oswald Medium"/>
                <a:sym typeface="Oswald Medium"/>
              </a:rPr>
              <a:t>DAVID OPDYKE @ </a:t>
            </a:r>
            <a:r>
              <a:rPr lang="en">
                <a:latin typeface="Oswald Medium"/>
                <a:ea typeface="Oswald Medium"/>
                <a:cs typeface="Oswald Medium"/>
                <a:sym typeface="Oswald Medium"/>
              </a:rPr>
              <a:t>CRISTINE TIERNEY</a:t>
            </a:r>
            <a:endParaRPr>
              <a:latin typeface="Oswald Medium"/>
              <a:ea typeface="Oswald Medium"/>
              <a:cs typeface="Oswald Medium"/>
              <a:sym typeface="Oswald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8"/>
          <p:cNvSpPr txBox="1"/>
          <p:nvPr>
            <p:ph type="title"/>
          </p:nvPr>
        </p:nvSpPr>
        <p:spPr>
          <a:xfrm>
            <a:off x="3901225" y="54975"/>
            <a:ext cx="50829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891"/>
              <a:buNone/>
            </a:pPr>
            <a:r>
              <a:rPr lang="en" sz="2200">
                <a:latin typeface="Oswald Medium"/>
                <a:ea typeface="Oswald Medium"/>
                <a:cs typeface="Oswald Medium"/>
                <a:sym typeface="Oswald Medium"/>
              </a:rPr>
              <a:t>A TIME TO BE HAPPY residency @219 Bowery</a:t>
            </a:r>
            <a:endParaRPr sz="2200">
              <a:latin typeface="Oswald Medium"/>
              <a:ea typeface="Oswald Medium"/>
              <a:cs typeface="Oswald Medium"/>
              <a:sym typeface="Oswald Medium"/>
            </a:endParaRPr>
          </a:p>
        </p:txBody>
      </p:sp>
      <p:sp>
        <p:nvSpPr>
          <p:cNvPr id="178" name="Google Shape;178;p28"/>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79" name="Google Shape;179;p28" title="1 (3).jpeg"/>
          <p:cNvPicPr preferRelativeResize="0"/>
          <p:nvPr/>
        </p:nvPicPr>
        <p:blipFill>
          <a:blip r:embed="rId3">
            <a:alphaModFix/>
          </a:blip>
          <a:stretch>
            <a:fillRect/>
          </a:stretch>
        </p:blipFill>
        <p:spPr>
          <a:xfrm>
            <a:off x="-108337" y="0"/>
            <a:ext cx="3857626" cy="5143501"/>
          </a:xfrm>
          <a:prstGeom prst="rect">
            <a:avLst/>
          </a:prstGeom>
          <a:noFill/>
          <a:ln>
            <a:noFill/>
          </a:ln>
        </p:spPr>
      </p:pic>
      <p:pic>
        <p:nvPicPr>
          <p:cNvPr id="180" name="Google Shape;180;p28" title="6 (2).jpeg"/>
          <p:cNvPicPr preferRelativeResize="0"/>
          <p:nvPr/>
        </p:nvPicPr>
        <p:blipFill rotWithShape="1">
          <a:blip r:embed="rId4">
            <a:alphaModFix/>
          </a:blip>
          <a:srcRect b="0" l="0" r="9008" t="0"/>
          <a:stretch/>
        </p:blipFill>
        <p:spPr>
          <a:xfrm>
            <a:off x="3749300" y="703634"/>
            <a:ext cx="5386752" cy="443986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1820"/>
              <a:t>NICK CAVE @ JACK SHAINMAN in TRIBECA</a:t>
            </a:r>
            <a:endParaRPr sz="1820"/>
          </a:p>
        </p:txBody>
      </p:sp>
      <p:sp>
        <p:nvSpPr>
          <p:cNvPr id="186" name="Google Shape;186;p29"/>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87" name="Google Shape;187;p29" title="1 (5).jpeg"/>
          <p:cNvPicPr preferRelativeResize="0"/>
          <p:nvPr/>
        </p:nvPicPr>
        <p:blipFill>
          <a:blip r:embed="rId3">
            <a:alphaModFix/>
          </a:blip>
          <a:stretch>
            <a:fillRect/>
          </a:stretch>
        </p:blipFill>
        <p:spPr>
          <a:xfrm>
            <a:off x="5286363" y="0"/>
            <a:ext cx="3857626" cy="5143501"/>
          </a:xfrm>
          <a:prstGeom prst="rect">
            <a:avLst/>
          </a:prstGeom>
          <a:noFill/>
          <a:ln>
            <a:noFill/>
          </a:ln>
        </p:spPr>
      </p:pic>
      <p:pic>
        <p:nvPicPr>
          <p:cNvPr id="188" name="Google Shape;188;p29" title="1.mov">
            <a:hlinkClick r:id="rId4"/>
          </p:cNvPr>
          <p:cNvPicPr preferRelativeResize="0"/>
          <p:nvPr/>
        </p:nvPicPr>
        <p:blipFill>
          <a:blip r:embed="rId5">
            <a:alphaModFix/>
          </a:blip>
          <a:stretch>
            <a:fillRect/>
          </a:stretch>
        </p:blipFill>
        <p:spPr>
          <a:xfrm>
            <a:off x="311700" y="114617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8"/>
                                        </p:tgtEl>
                                        <p:attrNameLst>
                                          <p:attrName>style.visibility</p:attrName>
                                        </p:attrNameLst>
                                      </p:cBhvr>
                                      <p:to>
                                        <p:strVal val="visible"/>
                                      </p:to>
                                    </p:set>
                                    <p:animEffect filter="fade" transition="in">
                                      <p:cBhvr>
                                        <p:cTn dur="1000"/>
                                        <p:tgtEl>
                                          <p:spTgt spid="1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Oswald Medium"/>
                <a:ea typeface="Oswald Medium"/>
                <a:cs typeface="Oswald Medium"/>
                <a:sym typeface="Oswald Medium"/>
              </a:rPr>
              <a:t>MERCER LABS</a:t>
            </a:r>
            <a:endParaRPr>
              <a:latin typeface="Oswald Medium"/>
              <a:ea typeface="Oswald Medium"/>
              <a:cs typeface="Oswald Medium"/>
              <a:sym typeface="Oswald Medium"/>
            </a:endParaRPr>
          </a:p>
        </p:txBody>
      </p:sp>
      <p:sp>
        <p:nvSpPr>
          <p:cNvPr id="194" name="Google Shape;194;p30"/>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Immersive. Enclosed. Rooms and passageways with </a:t>
            </a:r>
            <a:r>
              <a:rPr lang="en"/>
              <a:t>walls</a:t>
            </a:r>
            <a:r>
              <a:rPr lang="en"/>
              <a:t> full of fractal visual images. Swings and foam boulders for adding or stopping your own motion to the journey. Up and down stair wells painted black, emerging in another part of the maze. At the end, a vision of the future equally sad and beautiful. A Kuka industrial </a:t>
            </a:r>
            <a:r>
              <a:rPr lang="en"/>
              <a:t>robot</a:t>
            </a:r>
            <a:r>
              <a:rPr lang="en"/>
              <a:t> arm encased in glass cage, reacting to the energy in the room, drawing and writing on the sand covering its floor space. Programmed to do certain things. It reminded me of an episode of the Twilight Zone, or the film After Yang, in that it made me question the idea of what it means to be alive, </a:t>
            </a:r>
            <a:r>
              <a:rPr lang="en"/>
              <a:t>what freedom means, and robot rights in a way I never had before.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p31" title="2 (4).jpeg"/>
          <p:cNvPicPr preferRelativeResize="0"/>
          <p:nvPr/>
        </p:nvPicPr>
        <p:blipFill rotWithShape="1">
          <a:blip r:embed="rId3">
            <a:alphaModFix/>
          </a:blip>
          <a:srcRect b="0" l="8924" r="13066" t="17163"/>
          <a:stretch/>
        </p:blipFill>
        <p:spPr>
          <a:xfrm>
            <a:off x="5781718" y="441445"/>
            <a:ext cx="3286083" cy="2617075"/>
          </a:xfrm>
          <a:prstGeom prst="rect">
            <a:avLst/>
          </a:prstGeom>
          <a:noFill/>
          <a:ln>
            <a:noFill/>
          </a:ln>
        </p:spPr>
      </p:pic>
      <p:pic>
        <p:nvPicPr>
          <p:cNvPr id="200" name="Google Shape;200;p31" title="4.mov">
            <a:hlinkClick r:id="rId4"/>
          </p:cNvPr>
          <p:cNvPicPr preferRelativeResize="0"/>
          <p:nvPr/>
        </p:nvPicPr>
        <p:blipFill>
          <a:blip r:embed="rId5">
            <a:alphaModFix/>
          </a:blip>
          <a:stretch>
            <a:fillRect/>
          </a:stretch>
        </p:blipFill>
        <p:spPr>
          <a:xfrm>
            <a:off x="152400" y="441450"/>
            <a:ext cx="5535425" cy="4151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0"/>
                                        </p:tgtEl>
                                        <p:attrNameLst>
                                          <p:attrName>style.visibility</p:attrName>
                                        </p:attrNameLst>
                                      </p:cBhvr>
                                      <p:to>
                                        <p:strVal val="visible"/>
                                      </p:to>
                                    </p:set>
                                    <p:animEffect filter="fade" transition="in">
                                      <p:cBhvr>
                                        <p:cTn dur="1000"/>
                                        <p:tgtEl>
                                          <p:spTgt spid="2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2"/>
          <p:cNvSpPr txBox="1"/>
          <p:nvPr>
            <p:ph idx="1" type="body"/>
          </p:nvPr>
        </p:nvSpPr>
        <p:spPr>
          <a:xfrm>
            <a:off x="311700" y="1173150"/>
            <a:ext cx="2556300" cy="3721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900">
                <a:latin typeface="Comfortaa"/>
                <a:ea typeface="Comfortaa"/>
                <a:cs typeface="Comfortaa"/>
                <a:sym typeface="Comfortaa"/>
              </a:rPr>
              <a:t>The Kitchen Gallery </a:t>
            </a:r>
            <a:br>
              <a:rPr lang="en" sz="900">
                <a:latin typeface="Comfortaa"/>
                <a:ea typeface="Comfortaa"/>
                <a:cs typeface="Comfortaa"/>
                <a:sym typeface="Comfortaa"/>
              </a:rPr>
            </a:br>
            <a:r>
              <a:rPr lang="en" sz="900">
                <a:latin typeface="Comfortaa"/>
                <a:ea typeface="Comfortaa"/>
                <a:cs typeface="Comfortaa"/>
                <a:sym typeface="Comfortaa"/>
              </a:rPr>
              <a:t>The Kitchen is a small but very interesting gallery associated with the artist Lisa Alvarado. This gallery is part of the Westbeth Artists Community, a space that houses an art studies department. In addition to The Kitchen, other galleries that enrich the artistic community can be found in this location.Focusing on Lisa Alvarado’s work, what stands out the most is the variety of her creations, which include painting, photography, collage, and textile design. Her work is characterized by an ambitious approach to abstractionism, with a touch, in my opinion, of </a:t>
            </a:r>
            <a:r>
              <a:rPr lang="en" sz="900">
                <a:latin typeface="Comfortaa"/>
                <a:ea typeface="Comfortaa"/>
                <a:cs typeface="Comfortaa"/>
                <a:sym typeface="Comfortaa"/>
              </a:rPr>
              <a:t>monochromaticism</a:t>
            </a:r>
            <a:r>
              <a:rPr lang="en" sz="900">
                <a:latin typeface="Comfortaa"/>
                <a:ea typeface="Comfortaa"/>
                <a:cs typeface="Comfortaa"/>
                <a:sym typeface="Comfortaa"/>
              </a:rPr>
              <a:t> in her textile pieces. This style was particularly appealing to me. Without a doubt, The Kitchen was one of the galleries that impressed me the most this semester</a:t>
            </a:r>
            <a:r>
              <a:rPr lang="en"/>
              <a:t>.</a:t>
            </a:r>
            <a:endParaRPr/>
          </a:p>
        </p:txBody>
      </p:sp>
      <p:sp>
        <p:nvSpPr>
          <p:cNvPr id="206" name="Google Shape;206;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Oswald Medium"/>
                <a:ea typeface="Oswald Medium"/>
                <a:cs typeface="Oswald Medium"/>
                <a:sym typeface="Oswald Medium"/>
              </a:rPr>
              <a:t>LISA ALVARADO </a:t>
            </a:r>
            <a:r>
              <a:rPr lang="en">
                <a:solidFill>
                  <a:schemeClr val="lt1"/>
                </a:solidFill>
                <a:latin typeface="Oswald Medium"/>
                <a:ea typeface="Oswald Medium"/>
                <a:cs typeface="Oswald Medium"/>
                <a:sym typeface="Oswald Medium"/>
              </a:rPr>
              <a:t>@</a:t>
            </a:r>
            <a:r>
              <a:rPr lang="en">
                <a:solidFill>
                  <a:schemeClr val="lt1"/>
                </a:solidFill>
                <a:latin typeface="Oswald Medium"/>
                <a:ea typeface="Oswald Medium"/>
                <a:cs typeface="Oswald Medium"/>
                <a:sym typeface="Oswald Medium"/>
              </a:rPr>
              <a:t>THE KITCHEN</a:t>
            </a:r>
            <a:endParaRPr>
              <a:solidFill>
                <a:schemeClr val="lt1"/>
              </a:solidFill>
              <a:latin typeface="Oswald Medium"/>
              <a:ea typeface="Oswald Medium"/>
              <a:cs typeface="Oswald Medium"/>
              <a:sym typeface="Oswald Medium"/>
            </a:endParaRPr>
          </a:p>
        </p:txBody>
      </p:sp>
      <p:pic>
        <p:nvPicPr>
          <p:cNvPr id="207" name="Google Shape;207;p32"/>
          <p:cNvPicPr preferRelativeResize="0"/>
          <p:nvPr/>
        </p:nvPicPr>
        <p:blipFill>
          <a:blip r:embed="rId3">
            <a:alphaModFix/>
          </a:blip>
          <a:stretch>
            <a:fillRect/>
          </a:stretch>
        </p:blipFill>
        <p:spPr>
          <a:xfrm>
            <a:off x="2826143" y="1017725"/>
            <a:ext cx="2542200" cy="3389600"/>
          </a:xfrm>
          <a:prstGeom prst="rect">
            <a:avLst/>
          </a:prstGeom>
          <a:noFill/>
          <a:ln>
            <a:noFill/>
          </a:ln>
        </p:spPr>
      </p:pic>
      <p:pic>
        <p:nvPicPr>
          <p:cNvPr id="208" name="Google Shape;208;p32"/>
          <p:cNvPicPr preferRelativeResize="0"/>
          <p:nvPr/>
        </p:nvPicPr>
        <p:blipFill>
          <a:blip r:embed="rId4">
            <a:alphaModFix/>
          </a:blip>
          <a:stretch>
            <a:fillRect/>
          </a:stretch>
        </p:blipFill>
        <p:spPr>
          <a:xfrm>
            <a:off x="5368347" y="3"/>
            <a:ext cx="1700213" cy="2266950"/>
          </a:xfrm>
          <a:prstGeom prst="rect">
            <a:avLst/>
          </a:prstGeom>
          <a:noFill/>
          <a:ln>
            <a:noFill/>
          </a:ln>
        </p:spPr>
      </p:pic>
      <p:pic>
        <p:nvPicPr>
          <p:cNvPr id="209" name="Google Shape;209;p32"/>
          <p:cNvPicPr preferRelativeResize="0"/>
          <p:nvPr/>
        </p:nvPicPr>
        <p:blipFill rotWithShape="1">
          <a:blip r:embed="rId5">
            <a:alphaModFix/>
          </a:blip>
          <a:srcRect b="25228" l="0" r="0" t="0"/>
          <a:stretch/>
        </p:blipFill>
        <p:spPr>
          <a:xfrm>
            <a:off x="6833700" y="0"/>
            <a:ext cx="2310300" cy="3389600"/>
          </a:xfrm>
          <a:prstGeom prst="rect">
            <a:avLst/>
          </a:prstGeom>
          <a:noFill/>
          <a:ln>
            <a:noFill/>
          </a:ln>
        </p:spPr>
      </p:pic>
      <p:pic>
        <p:nvPicPr>
          <p:cNvPr id="210" name="Google Shape;210;p32"/>
          <p:cNvPicPr preferRelativeResize="0"/>
          <p:nvPr/>
        </p:nvPicPr>
        <p:blipFill rotWithShape="1">
          <a:blip r:embed="rId6">
            <a:alphaModFix/>
          </a:blip>
          <a:srcRect b="26075" l="0" r="17389" t="13774"/>
          <a:stretch/>
        </p:blipFill>
        <p:spPr>
          <a:xfrm>
            <a:off x="5368350" y="3389600"/>
            <a:ext cx="2556300" cy="17539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latin typeface="Oswald Medium"/>
                <a:ea typeface="Oswald Medium"/>
                <a:cs typeface="Oswald Medium"/>
                <a:sym typeface="Oswald Medium"/>
              </a:rPr>
              <a:t>COOPER-HEWITT SMITHSONIAN DESIGN MUSEUM</a:t>
            </a:r>
            <a:endParaRPr>
              <a:latin typeface="Oswald Medium"/>
              <a:ea typeface="Oswald Medium"/>
              <a:cs typeface="Oswald Medium"/>
              <a:sym typeface="Oswald Medium"/>
            </a:endParaRPr>
          </a:p>
        </p:txBody>
      </p:sp>
      <p:sp>
        <p:nvSpPr>
          <p:cNvPr id="216" name="Google Shape;216;p33"/>
          <p:cNvSpPr txBox="1"/>
          <p:nvPr>
            <p:ph idx="1" type="body"/>
          </p:nvPr>
        </p:nvSpPr>
        <p:spPr>
          <a:xfrm>
            <a:off x="311700" y="1234075"/>
            <a:ext cx="8520600" cy="333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Caveat Medium"/>
                <a:ea typeface="Caveat Medium"/>
                <a:cs typeface="Caveat Medium"/>
                <a:sym typeface="Caveat Medium"/>
              </a:rPr>
              <a:t>Media vaccine. // Another Antithesis. //Art as antidote.</a:t>
            </a:r>
            <a:endParaRPr>
              <a:latin typeface="Caveat Medium"/>
              <a:ea typeface="Caveat Medium"/>
              <a:cs typeface="Caveat Medium"/>
              <a:sym typeface="Caveat Medium"/>
            </a:endParaRPr>
          </a:p>
          <a:p>
            <a:pPr indent="0" lvl="0" marL="0" rtl="0" algn="l">
              <a:spcBef>
                <a:spcPts val="1200"/>
              </a:spcBef>
              <a:spcAft>
                <a:spcPts val="1200"/>
              </a:spcAft>
              <a:buNone/>
            </a:pPr>
            <a:r>
              <a:rPr lang="en">
                <a:latin typeface="Proxima Nova"/>
                <a:ea typeface="Proxima Nova"/>
                <a:cs typeface="Proxima Nova"/>
                <a:sym typeface="Proxima Nova"/>
              </a:rPr>
              <a:t>Andrew Carnegie’s House. Landmark</a:t>
            </a:r>
            <a:r>
              <a:rPr lang="en">
                <a:latin typeface="Proxima Nova"/>
                <a:ea typeface="Proxima Nova"/>
                <a:cs typeface="Proxima Nova"/>
                <a:sym typeface="Proxima Nova"/>
              </a:rPr>
              <a:t> upper east side mansion.</a:t>
            </a:r>
            <a:br>
              <a:rPr lang="en">
                <a:latin typeface="Proxima Nova"/>
                <a:ea typeface="Proxima Nova"/>
                <a:cs typeface="Proxima Nova"/>
                <a:sym typeface="Proxima Nova"/>
              </a:rPr>
            </a:br>
            <a:r>
              <a:rPr lang="en">
                <a:latin typeface="Proxima Nova"/>
                <a:ea typeface="Proxima Nova"/>
                <a:cs typeface="Proxima Nova"/>
                <a:sym typeface="Proxima Nova"/>
              </a:rPr>
              <a:t>Every room an installation–like Mercer Labs, but here the spaces were bright and open, the staircases broad, the way finding obvious. Three floors of themes about home: What it means, looks like, how it moves, ages, adapts, transmits, preserves, reclaims. One small room lined with bunches of tobacco leaves, their smell of sweet musk filling a sense often neglected by the arts–and here we were for the second time, entering a room that was designed to smell of the earth. </a:t>
            </a:r>
            <a:br>
              <a:rPr lang="en">
                <a:latin typeface="Proxima Nova"/>
                <a:ea typeface="Proxima Nova"/>
                <a:cs typeface="Proxima Nova"/>
                <a:sym typeface="Proxima Nova"/>
              </a:rPr>
            </a:br>
            <a:endParaRPr>
              <a:latin typeface="Proxima Nova"/>
              <a:ea typeface="Proxima Nova"/>
              <a:cs typeface="Proxima Nova"/>
              <a:sym typeface="Proxima Nova"/>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0" name="Shape 220"/>
        <p:cNvGrpSpPr/>
        <p:nvPr/>
      </p:nvGrpSpPr>
      <p:grpSpPr>
        <a:xfrm>
          <a:off x="0" y="0"/>
          <a:ext cx="0" cy="0"/>
          <a:chOff x="0" y="0"/>
          <a:chExt cx="0" cy="0"/>
        </a:xfrm>
      </p:grpSpPr>
      <p:sp>
        <p:nvSpPr>
          <p:cNvPr id="221" name="Google Shape;221;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i="1" lang="en">
                <a:latin typeface="Playfair Display"/>
                <a:ea typeface="Playfair Display"/>
                <a:cs typeface="Playfair Display"/>
                <a:sym typeface="Playfair Display"/>
              </a:rPr>
              <a:t>The friends </a:t>
            </a:r>
            <a:r>
              <a:rPr i="1" lang="en">
                <a:latin typeface="Playfair Display"/>
                <a:ea typeface="Playfair Display"/>
                <a:cs typeface="Playfair Display"/>
                <a:sym typeface="Playfair Display"/>
              </a:rPr>
              <a:t>i've</a:t>
            </a:r>
            <a:r>
              <a:rPr i="1" lang="en">
                <a:latin typeface="Playfair Display"/>
                <a:ea typeface="Playfair Display"/>
                <a:cs typeface="Playfair Display"/>
                <a:sym typeface="Playfair Display"/>
              </a:rPr>
              <a:t> met along the way. </a:t>
            </a:r>
            <a:endParaRPr i="1">
              <a:latin typeface="Playfair Display"/>
              <a:ea typeface="Playfair Display"/>
              <a:cs typeface="Playfair Display"/>
              <a:sym typeface="Playfair Display"/>
            </a:endParaRPr>
          </a:p>
        </p:txBody>
      </p:sp>
      <p:sp>
        <p:nvSpPr>
          <p:cNvPr id="222" name="Google Shape;222;p34"/>
          <p:cNvSpPr txBox="1"/>
          <p:nvPr>
            <p:ph idx="1" type="body"/>
          </p:nvPr>
        </p:nvSpPr>
        <p:spPr>
          <a:xfrm>
            <a:off x="311700" y="1152475"/>
            <a:ext cx="5412000" cy="3727200"/>
          </a:xfrm>
          <a:prstGeom prst="rect">
            <a:avLst/>
          </a:prstGeom>
          <a:solidFill>
            <a:schemeClr val="lt1"/>
          </a:solidFill>
        </p:spPr>
        <p:txBody>
          <a:bodyPr anchorCtr="0" anchor="t" bIns="91425" lIns="91425" spcFirstLastPara="1" rIns="91425" wrap="square" tIns="91425">
            <a:noAutofit/>
          </a:bodyPr>
          <a:lstStyle/>
          <a:p>
            <a:pPr indent="0" lvl="0" marL="0" rtl="0" algn="l">
              <a:lnSpc>
                <a:spcPct val="105000"/>
              </a:lnSpc>
              <a:spcBef>
                <a:spcPts val="1200"/>
              </a:spcBef>
              <a:spcAft>
                <a:spcPts val="0"/>
              </a:spcAft>
              <a:buClr>
                <a:schemeClr val="dk2"/>
              </a:buClr>
              <a:buSzPts val="852"/>
              <a:buFont typeface="Arial"/>
              <a:buNone/>
            </a:pPr>
            <a:r>
              <a:rPr b="1" lang="en" sz="1152">
                <a:latin typeface="EB Garamond"/>
                <a:ea typeface="EB Garamond"/>
                <a:cs typeface="EB Garamond"/>
                <a:sym typeface="EB Garamond"/>
              </a:rPr>
              <a:t>The Friends I’ve Met Along the Way</a:t>
            </a:r>
            <a:endParaRPr b="1" sz="1152">
              <a:latin typeface="EB Garamond"/>
              <a:ea typeface="EB Garamond"/>
              <a:cs typeface="EB Garamond"/>
              <a:sym typeface="EB Garamond"/>
            </a:endParaRPr>
          </a:p>
          <a:p>
            <a:pPr indent="0" lvl="0" marL="0" rtl="0" algn="l">
              <a:lnSpc>
                <a:spcPct val="105000"/>
              </a:lnSpc>
              <a:spcBef>
                <a:spcPts val="1200"/>
              </a:spcBef>
              <a:spcAft>
                <a:spcPts val="0"/>
              </a:spcAft>
              <a:buClr>
                <a:schemeClr val="dk2"/>
              </a:buClr>
              <a:buSzPts val="852"/>
              <a:buFont typeface="Arial"/>
              <a:buNone/>
            </a:pPr>
            <a:r>
              <a:rPr b="1" lang="en" sz="1152">
                <a:latin typeface="EB Garamond"/>
                <a:ea typeface="EB Garamond"/>
                <a:cs typeface="EB Garamond"/>
                <a:sym typeface="EB Garamond"/>
              </a:rPr>
              <a:t>On the first day, I found out another girl had the same name as me. Her name was also Laila, she’s a Pisces too (just four days after me!) and we both love purple. From that very first moment, we clicked. It felt like meeting someone who was just like me.</a:t>
            </a:r>
            <a:endParaRPr b="1" sz="1152">
              <a:latin typeface="EB Garamond"/>
              <a:ea typeface="EB Garamond"/>
              <a:cs typeface="EB Garamond"/>
              <a:sym typeface="EB Garamond"/>
            </a:endParaRPr>
          </a:p>
          <a:p>
            <a:pPr indent="0" lvl="0" marL="0" rtl="0" algn="l">
              <a:lnSpc>
                <a:spcPct val="105000"/>
              </a:lnSpc>
              <a:spcBef>
                <a:spcPts val="1200"/>
              </a:spcBef>
              <a:spcAft>
                <a:spcPts val="0"/>
              </a:spcAft>
              <a:buClr>
                <a:schemeClr val="dk2"/>
              </a:buClr>
              <a:buSzPts val="852"/>
              <a:buFont typeface="Arial"/>
              <a:buNone/>
            </a:pPr>
            <a:r>
              <a:rPr b="1" lang="en" sz="1152">
                <a:latin typeface="EB Garamond"/>
                <a:ea typeface="EB Garamond"/>
                <a:cs typeface="EB Garamond"/>
                <a:sym typeface="EB Garamond"/>
              </a:rPr>
              <a:t>Then we met Liz. She was someone we instantly connected with—so talkative, kind, and sweet. The three of us became friends naturally, like it was meant to happen.</a:t>
            </a:r>
            <a:endParaRPr b="1" sz="1152">
              <a:latin typeface="EB Garamond"/>
              <a:ea typeface="EB Garamond"/>
              <a:cs typeface="EB Garamond"/>
              <a:sym typeface="EB Garamond"/>
            </a:endParaRPr>
          </a:p>
          <a:p>
            <a:pPr indent="0" lvl="0" marL="0" rtl="0" algn="l">
              <a:lnSpc>
                <a:spcPct val="105000"/>
              </a:lnSpc>
              <a:spcBef>
                <a:spcPts val="1200"/>
              </a:spcBef>
              <a:spcAft>
                <a:spcPts val="0"/>
              </a:spcAft>
              <a:buClr>
                <a:schemeClr val="dk2"/>
              </a:buClr>
              <a:buSzPts val="852"/>
              <a:buFont typeface="Arial"/>
              <a:buNone/>
            </a:pPr>
            <a:r>
              <a:rPr b="1" lang="en" sz="1152">
                <a:latin typeface="EB Garamond"/>
                <a:ea typeface="EB Garamond"/>
                <a:cs typeface="EB Garamond"/>
                <a:sym typeface="EB Garamond"/>
              </a:rPr>
              <a:t>And we became a little trio.</a:t>
            </a:r>
            <a:endParaRPr b="1" sz="1152">
              <a:latin typeface="EB Garamond"/>
              <a:ea typeface="EB Garamond"/>
              <a:cs typeface="EB Garamond"/>
              <a:sym typeface="EB Garamond"/>
            </a:endParaRPr>
          </a:p>
          <a:p>
            <a:pPr indent="0" lvl="0" marL="0" rtl="0" algn="l">
              <a:lnSpc>
                <a:spcPct val="105000"/>
              </a:lnSpc>
              <a:spcBef>
                <a:spcPts val="1200"/>
              </a:spcBef>
              <a:spcAft>
                <a:spcPts val="0"/>
              </a:spcAft>
              <a:buClr>
                <a:schemeClr val="dk2"/>
              </a:buClr>
              <a:buSzPts val="852"/>
              <a:buFont typeface="Arial"/>
              <a:buNone/>
            </a:pPr>
            <a:r>
              <a:rPr b="1" lang="en" sz="1152">
                <a:latin typeface="EB Garamond"/>
                <a:ea typeface="EB Garamond"/>
                <a:cs typeface="EB Garamond"/>
                <a:sym typeface="EB Garamond"/>
              </a:rPr>
              <a:t>As the photographer, they kind of became my muses. Capturing our laughter, our quiet moments, our shared joy through the lens. With their weird laughs, funny movements, and radiant smiles, every photo holds a piece of who they are. Each one tells a story.</a:t>
            </a:r>
            <a:endParaRPr b="1" sz="1152">
              <a:latin typeface="EB Garamond"/>
              <a:ea typeface="EB Garamond"/>
              <a:cs typeface="EB Garamond"/>
              <a:sym typeface="EB Garamond"/>
            </a:endParaRPr>
          </a:p>
          <a:p>
            <a:pPr indent="0" lvl="0" marL="0" rtl="0" algn="l">
              <a:lnSpc>
                <a:spcPct val="105000"/>
              </a:lnSpc>
              <a:spcBef>
                <a:spcPts val="1200"/>
              </a:spcBef>
              <a:spcAft>
                <a:spcPts val="0"/>
              </a:spcAft>
              <a:buClr>
                <a:schemeClr val="dk2"/>
              </a:buClr>
              <a:buSzPts val="852"/>
              <a:buFont typeface="Arial"/>
              <a:buNone/>
            </a:pPr>
            <a:r>
              <a:rPr b="1" lang="en" sz="1152">
                <a:latin typeface="EB Garamond"/>
                <a:ea typeface="EB Garamond"/>
                <a:cs typeface="EB Garamond"/>
                <a:sym typeface="EB Garamond"/>
              </a:rPr>
              <a:t>Not only have the museums inspired me they have as well. Through their presence, they’ve shown me new ways to see beauty, joy, and connection.</a:t>
            </a:r>
            <a:endParaRPr b="1" sz="1152">
              <a:latin typeface="EB Garamond"/>
              <a:ea typeface="EB Garamond"/>
              <a:cs typeface="EB Garamond"/>
              <a:sym typeface="EB Garamond"/>
            </a:endParaRPr>
          </a:p>
          <a:p>
            <a:pPr indent="0" lvl="0" marL="0" rtl="0" algn="l">
              <a:lnSpc>
                <a:spcPct val="105000"/>
              </a:lnSpc>
              <a:spcBef>
                <a:spcPts val="1200"/>
              </a:spcBef>
              <a:spcAft>
                <a:spcPts val="0"/>
              </a:spcAft>
              <a:buClr>
                <a:schemeClr val="dk2"/>
              </a:buClr>
              <a:buSzPts val="852"/>
              <a:buFont typeface="Arial"/>
              <a:buNone/>
            </a:pPr>
            <a:r>
              <a:rPr b="1" lang="en" sz="1152">
                <a:latin typeface="EB Garamond"/>
                <a:ea typeface="EB Garamond"/>
                <a:cs typeface="EB Garamond"/>
                <a:sym typeface="EB Garamond"/>
              </a:rPr>
              <a:t>I can’t wait to see how our friendship grows and where it takes us.</a:t>
            </a:r>
            <a:endParaRPr b="1" sz="1152">
              <a:latin typeface="EB Garamond"/>
              <a:ea typeface="EB Garamond"/>
              <a:cs typeface="EB Garamond"/>
              <a:sym typeface="EB Garamond"/>
            </a:endParaRPr>
          </a:p>
          <a:p>
            <a:pPr indent="0" lvl="0" marL="0" rtl="0" algn="l">
              <a:lnSpc>
                <a:spcPct val="105000"/>
              </a:lnSpc>
              <a:spcBef>
                <a:spcPts val="1200"/>
              </a:spcBef>
              <a:spcAft>
                <a:spcPts val="1200"/>
              </a:spcAft>
              <a:buSzPts val="852"/>
              <a:buNone/>
            </a:pPr>
            <a:r>
              <a:t/>
            </a:r>
            <a:endParaRPr sz="1085"/>
          </a:p>
        </p:txBody>
      </p:sp>
      <p:pic>
        <p:nvPicPr>
          <p:cNvPr id="223" name="Google Shape;223;p34" title="IMG_3373.jpg"/>
          <p:cNvPicPr preferRelativeResize="0"/>
          <p:nvPr/>
        </p:nvPicPr>
        <p:blipFill>
          <a:blip r:embed="rId4">
            <a:alphaModFix/>
          </a:blip>
          <a:stretch>
            <a:fillRect/>
          </a:stretch>
        </p:blipFill>
        <p:spPr>
          <a:xfrm>
            <a:off x="6157975" y="734525"/>
            <a:ext cx="2898523" cy="1932349"/>
          </a:xfrm>
          <a:prstGeom prst="rect">
            <a:avLst/>
          </a:prstGeom>
          <a:noFill/>
          <a:ln>
            <a:noFill/>
          </a:ln>
        </p:spPr>
      </p:pic>
      <p:pic>
        <p:nvPicPr>
          <p:cNvPr id="224" name="Google Shape;224;p34" title="IMG_20250405_090059_933.jpg"/>
          <p:cNvPicPr preferRelativeResize="0"/>
          <p:nvPr/>
        </p:nvPicPr>
        <p:blipFill>
          <a:blip r:embed="rId5">
            <a:alphaModFix/>
          </a:blip>
          <a:stretch>
            <a:fillRect/>
          </a:stretch>
        </p:blipFill>
        <p:spPr>
          <a:xfrm>
            <a:off x="7246925" y="2666875"/>
            <a:ext cx="1809576" cy="241377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p35" title="20250328_173226.jpg"/>
          <p:cNvPicPr preferRelativeResize="0"/>
          <p:nvPr/>
        </p:nvPicPr>
        <p:blipFill>
          <a:blip r:embed="rId3">
            <a:alphaModFix/>
          </a:blip>
          <a:stretch>
            <a:fillRect/>
          </a:stretch>
        </p:blipFill>
        <p:spPr>
          <a:xfrm>
            <a:off x="0" y="0"/>
            <a:ext cx="1339726" cy="1786301"/>
          </a:xfrm>
          <a:prstGeom prst="rect">
            <a:avLst/>
          </a:prstGeom>
          <a:noFill/>
          <a:ln>
            <a:noFill/>
          </a:ln>
        </p:spPr>
      </p:pic>
      <p:pic>
        <p:nvPicPr>
          <p:cNvPr id="230" name="Google Shape;230;p35" title="IMG_3313.jpg"/>
          <p:cNvPicPr preferRelativeResize="0"/>
          <p:nvPr/>
        </p:nvPicPr>
        <p:blipFill>
          <a:blip r:embed="rId4">
            <a:alphaModFix/>
          </a:blip>
          <a:stretch>
            <a:fillRect/>
          </a:stretch>
        </p:blipFill>
        <p:spPr>
          <a:xfrm>
            <a:off x="1918950" y="2077170"/>
            <a:ext cx="1794326" cy="1699478"/>
          </a:xfrm>
          <a:prstGeom prst="rect">
            <a:avLst/>
          </a:prstGeom>
          <a:noFill/>
          <a:ln>
            <a:noFill/>
          </a:ln>
        </p:spPr>
      </p:pic>
      <p:pic>
        <p:nvPicPr>
          <p:cNvPr id="231" name="Google Shape;231;p35" title="IMG_3301.jpg"/>
          <p:cNvPicPr preferRelativeResize="0"/>
          <p:nvPr/>
        </p:nvPicPr>
        <p:blipFill>
          <a:blip r:embed="rId5">
            <a:alphaModFix/>
          </a:blip>
          <a:stretch>
            <a:fillRect/>
          </a:stretch>
        </p:blipFill>
        <p:spPr>
          <a:xfrm>
            <a:off x="0" y="1786300"/>
            <a:ext cx="2080973" cy="1970976"/>
          </a:xfrm>
          <a:prstGeom prst="rect">
            <a:avLst/>
          </a:prstGeom>
          <a:noFill/>
          <a:ln>
            <a:noFill/>
          </a:ln>
        </p:spPr>
      </p:pic>
      <p:pic>
        <p:nvPicPr>
          <p:cNvPr id="232" name="Google Shape;232;p35" title="IMG_3299.jpg"/>
          <p:cNvPicPr preferRelativeResize="0"/>
          <p:nvPr/>
        </p:nvPicPr>
        <p:blipFill>
          <a:blip r:embed="rId6">
            <a:alphaModFix/>
          </a:blip>
          <a:stretch>
            <a:fillRect/>
          </a:stretch>
        </p:blipFill>
        <p:spPr>
          <a:xfrm>
            <a:off x="1119700" y="0"/>
            <a:ext cx="2368685" cy="2243475"/>
          </a:xfrm>
          <a:prstGeom prst="rect">
            <a:avLst/>
          </a:prstGeom>
          <a:noFill/>
          <a:ln>
            <a:noFill/>
          </a:ln>
        </p:spPr>
      </p:pic>
      <p:pic>
        <p:nvPicPr>
          <p:cNvPr id="233" name="Google Shape;233;p35" title="IMG_3641.jpg"/>
          <p:cNvPicPr preferRelativeResize="0"/>
          <p:nvPr/>
        </p:nvPicPr>
        <p:blipFill>
          <a:blip r:embed="rId7">
            <a:alphaModFix/>
          </a:blip>
          <a:stretch>
            <a:fillRect/>
          </a:stretch>
        </p:blipFill>
        <p:spPr>
          <a:xfrm>
            <a:off x="3297400" y="11"/>
            <a:ext cx="2549203" cy="1699475"/>
          </a:xfrm>
          <a:prstGeom prst="rect">
            <a:avLst/>
          </a:prstGeom>
          <a:noFill/>
          <a:ln>
            <a:noFill/>
          </a:ln>
        </p:spPr>
      </p:pic>
      <p:pic>
        <p:nvPicPr>
          <p:cNvPr id="234" name="Google Shape;234;p35" title="IMG_3608.jpg"/>
          <p:cNvPicPr preferRelativeResize="0"/>
          <p:nvPr/>
        </p:nvPicPr>
        <p:blipFill>
          <a:blip r:embed="rId8">
            <a:alphaModFix/>
          </a:blip>
          <a:stretch>
            <a:fillRect/>
          </a:stretch>
        </p:blipFill>
        <p:spPr>
          <a:xfrm>
            <a:off x="5544951" y="7"/>
            <a:ext cx="1794326" cy="1196221"/>
          </a:xfrm>
          <a:prstGeom prst="rect">
            <a:avLst/>
          </a:prstGeom>
          <a:noFill/>
          <a:ln>
            <a:noFill/>
          </a:ln>
        </p:spPr>
      </p:pic>
      <p:pic>
        <p:nvPicPr>
          <p:cNvPr id="235" name="Google Shape;235;p35" title="IMG_3603.jpg"/>
          <p:cNvPicPr preferRelativeResize="0"/>
          <p:nvPr/>
        </p:nvPicPr>
        <p:blipFill>
          <a:blip r:embed="rId9">
            <a:alphaModFix/>
          </a:blip>
          <a:stretch>
            <a:fillRect/>
          </a:stretch>
        </p:blipFill>
        <p:spPr>
          <a:xfrm>
            <a:off x="3297401" y="1452631"/>
            <a:ext cx="2080973" cy="1387322"/>
          </a:xfrm>
          <a:prstGeom prst="rect">
            <a:avLst/>
          </a:prstGeom>
          <a:noFill/>
          <a:ln>
            <a:noFill/>
          </a:ln>
        </p:spPr>
      </p:pic>
      <p:pic>
        <p:nvPicPr>
          <p:cNvPr id="236" name="Google Shape;236;p35" title="IMG_3380~2.jpg"/>
          <p:cNvPicPr preferRelativeResize="0"/>
          <p:nvPr/>
        </p:nvPicPr>
        <p:blipFill>
          <a:blip r:embed="rId10">
            <a:alphaModFix/>
          </a:blip>
          <a:stretch>
            <a:fillRect/>
          </a:stretch>
        </p:blipFill>
        <p:spPr>
          <a:xfrm>
            <a:off x="5014100" y="1073428"/>
            <a:ext cx="2549198" cy="1699472"/>
          </a:xfrm>
          <a:prstGeom prst="rect">
            <a:avLst/>
          </a:prstGeom>
          <a:noFill/>
          <a:ln>
            <a:noFill/>
          </a:ln>
        </p:spPr>
      </p:pic>
      <p:pic>
        <p:nvPicPr>
          <p:cNvPr id="237" name="Google Shape;237;p35" title="IMG_3600.jpg"/>
          <p:cNvPicPr preferRelativeResize="0"/>
          <p:nvPr/>
        </p:nvPicPr>
        <p:blipFill>
          <a:blip r:embed="rId11">
            <a:alphaModFix/>
          </a:blip>
          <a:stretch>
            <a:fillRect/>
          </a:stretch>
        </p:blipFill>
        <p:spPr>
          <a:xfrm>
            <a:off x="7063025" y="-12450"/>
            <a:ext cx="2080973" cy="1387325"/>
          </a:xfrm>
          <a:prstGeom prst="rect">
            <a:avLst/>
          </a:prstGeom>
          <a:noFill/>
          <a:ln>
            <a:noFill/>
          </a:ln>
        </p:spPr>
      </p:pic>
      <p:pic>
        <p:nvPicPr>
          <p:cNvPr id="238" name="Google Shape;238;p35" title="IMG_3596.jpg"/>
          <p:cNvPicPr preferRelativeResize="0"/>
          <p:nvPr/>
        </p:nvPicPr>
        <p:blipFill>
          <a:blip r:embed="rId12">
            <a:alphaModFix/>
          </a:blip>
          <a:stretch>
            <a:fillRect/>
          </a:stretch>
        </p:blipFill>
        <p:spPr>
          <a:xfrm>
            <a:off x="7239574" y="1073425"/>
            <a:ext cx="1904424" cy="1269626"/>
          </a:xfrm>
          <a:prstGeom prst="rect">
            <a:avLst/>
          </a:prstGeom>
          <a:noFill/>
          <a:ln>
            <a:noFill/>
          </a:ln>
        </p:spPr>
      </p:pic>
      <p:pic>
        <p:nvPicPr>
          <p:cNvPr id="239" name="Google Shape;239;p35" title="IMG_3578.jpg"/>
          <p:cNvPicPr preferRelativeResize="0"/>
          <p:nvPr/>
        </p:nvPicPr>
        <p:blipFill>
          <a:blip r:embed="rId13">
            <a:alphaModFix/>
          </a:blip>
          <a:stretch>
            <a:fillRect/>
          </a:stretch>
        </p:blipFill>
        <p:spPr>
          <a:xfrm>
            <a:off x="7156950" y="1890625"/>
            <a:ext cx="1987051" cy="1324707"/>
          </a:xfrm>
          <a:prstGeom prst="rect">
            <a:avLst/>
          </a:prstGeom>
          <a:noFill/>
          <a:ln>
            <a:noFill/>
          </a:ln>
        </p:spPr>
      </p:pic>
      <p:pic>
        <p:nvPicPr>
          <p:cNvPr id="240" name="Google Shape;240;p35" title="IMG_3472.jpg"/>
          <p:cNvPicPr preferRelativeResize="0"/>
          <p:nvPr/>
        </p:nvPicPr>
        <p:blipFill rotWithShape="1">
          <a:blip r:embed="rId14">
            <a:alphaModFix/>
          </a:blip>
          <a:srcRect b="0" l="0" r="17918" t="0"/>
          <a:stretch/>
        </p:blipFill>
        <p:spPr>
          <a:xfrm>
            <a:off x="6145875" y="2571750"/>
            <a:ext cx="3166450" cy="2571750"/>
          </a:xfrm>
          <a:prstGeom prst="rect">
            <a:avLst/>
          </a:prstGeom>
          <a:noFill/>
          <a:ln>
            <a:noFill/>
          </a:ln>
        </p:spPr>
      </p:pic>
      <p:pic>
        <p:nvPicPr>
          <p:cNvPr id="241" name="Google Shape;241;p35" title="IMG_3441.jpg"/>
          <p:cNvPicPr preferRelativeResize="0"/>
          <p:nvPr/>
        </p:nvPicPr>
        <p:blipFill>
          <a:blip r:embed="rId15">
            <a:alphaModFix/>
          </a:blip>
          <a:stretch>
            <a:fillRect/>
          </a:stretch>
        </p:blipFill>
        <p:spPr>
          <a:xfrm>
            <a:off x="3713275" y="2501351"/>
            <a:ext cx="1669699" cy="1113126"/>
          </a:xfrm>
          <a:prstGeom prst="rect">
            <a:avLst/>
          </a:prstGeom>
          <a:noFill/>
          <a:ln>
            <a:noFill/>
          </a:ln>
        </p:spPr>
      </p:pic>
      <p:pic>
        <p:nvPicPr>
          <p:cNvPr id="242" name="Google Shape;242;p35" title="IMG_3424.jpg"/>
          <p:cNvPicPr preferRelativeResize="0"/>
          <p:nvPr/>
        </p:nvPicPr>
        <p:blipFill>
          <a:blip r:embed="rId16">
            <a:alphaModFix/>
          </a:blip>
          <a:stretch>
            <a:fillRect/>
          </a:stretch>
        </p:blipFill>
        <p:spPr>
          <a:xfrm>
            <a:off x="0" y="3656025"/>
            <a:ext cx="2231198" cy="1487475"/>
          </a:xfrm>
          <a:prstGeom prst="rect">
            <a:avLst/>
          </a:prstGeom>
          <a:noFill/>
          <a:ln>
            <a:noFill/>
          </a:ln>
        </p:spPr>
      </p:pic>
      <p:pic>
        <p:nvPicPr>
          <p:cNvPr id="243" name="Google Shape;243;p35" title="IMG_3417.jpg"/>
          <p:cNvPicPr preferRelativeResize="0"/>
          <p:nvPr/>
        </p:nvPicPr>
        <p:blipFill rotWithShape="1">
          <a:blip r:embed="rId17">
            <a:alphaModFix/>
          </a:blip>
          <a:srcRect b="1591" l="34420" r="19003" t="26734"/>
          <a:stretch/>
        </p:blipFill>
        <p:spPr>
          <a:xfrm>
            <a:off x="5378375" y="2459800"/>
            <a:ext cx="1166040" cy="1196224"/>
          </a:xfrm>
          <a:prstGeom prst="rect">
            <a:avLst/>
          </a:prstGeom>
          <a:noFill/>
          <a:ln>
            <a:noFill/>
          </a:ln>
        </p:spPr>
      </p:pic>
      <p:pic>
        <p:nvPicPr>
          <p:cNvPr id="244" name="Google Shape;244;p35" title="IMG_3410~2.jpg"/>
          <p:cNvPicPr preferRelativeResize="0"/>
          <p:nvPr/>
        </p:nvPicPr>
        <p:blipFill>
          <a:blip r:embed="rId18">
            <a:alphaModFix/>
          </a:blip>
          <a:stretch>
            <a:fillRect/>
          </a:stretch>
        </p:blipFill>
        <p:spPr>
          <a:xfrm>
            <a:off x="2231200" y="3444026"/>
            <a:ext cx="2549198" cy="1699475"/>
          </a:xfrm>
          <a:prstGeom prst="rect">
            <a:avLst/>
          </a:prstGeom>
          <a:noFill/>
          <a:ln>
            <a:noFill/>
          </a:ln>
        </p:spPr>
      </p:pic>
      <p:pic>
        <p:nvPicPr>
          <p:cNvPr id="245" name="Google Shape;245;p35" title="IMG_3390.jpg"/>
          <p:cNvPicPr preferRelativeResize="0"/>
          <p:nvPr/>
        </p:nvPicPr>
        <p:blipFill>
          <a:blip r:embed="rId19">
            <a:alphaModFix/>
          </a:blip>
          <a:stretch>
            <a:fillRect/>
          </a:stretch>
        </p:blipFill>
        <p:spPr>
          <a:xfrm>
            <a:off x="4322975" y="3564392"/>
            <a:ext cx="2368675" cy="1579107"/>
          </a:xfrm>
          <a:prstGeom prst="rect">
            <a:avLst/>
          </a:prstGeom>
          <a:noFill/>
          <a:ln>
            <a:noFill/>
          </a:ln>
        </p:spPr>
      </p:pic>
      <p:pic>
        <p:nvPicPr>
          <p:cNvPr id="246" name="Google Shape;246;p35" title="IMG_3415.jpg"/>
          <p:cNvPicPr preferRelativeResize="0"/>
          <p:nvPr/>
        </p:nvPicPr>
        <p:blipFill>
          <a:blip r:embed="rId20">
            <a:alphaModFix/>
          </a:blip>
          <a:stretch>
            <a:fillRect/>
          </a:stretch>
        </p:blipFill>
        <p:spPr>
          <a:xfrm>
            <a:off x="6651412" y="3909718"/>
            <a:ext cx="1987051" cy="1324707"/>
          </a:xfrm>
          <a:prstGeom prst="rect">
            <a:avLst/>
          </a:prstGeom>
          <a:noFill/>
          <a:ln>
            <a:noFill/>
          </a:ln>
        </p:spPr>
      </p:pic>
      <p:pic>
        <p:nvPicPr>
          <p:cNvPr id="247" name="Google Shape;247;p35" title="IMG_3399.jpg"/>
          <p:cNvPicPr preferRelativeResize="0"/>
          <p:nvPr/>
        </p:nvPicPr>
        <p:blipFill>
          <a:blip r:embed="rId21">
            <a:alphaModFix/>
          </a:blip>
          <a:stretch>
            <a:fillRect/>
          </a:stretch>
        </p:blipFill>
        <p:spPr>
          <a:xfrm>
            <a:off x="8201551" y="4402979"/>
            <a:ext cx="1110773" cy="7405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6"/>
          <p:cNvSpPr txBox="1"/>
          <p:nvPr>
            <p:ph idx="2" type="body"/>
          </p:nvPr>
        </p:nvSpPr>
        <p:spPr>
          <a:xfrm>
            <a:off x="2582706" y="1489798"/>
            <a:ext cx="3978600" cy="2163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Our teacher Brian was a great example of this too. He's hilarious, corny, old, knowledgeable, and open. Especially about how he wanted us to think about each museum and every piece we saw. He's changed the way I feel about art, giving me permission to look deeper, feel more, and form my own understanding. With him, art became a conversation, not just a display.</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id="257" name="Google Shape;257;p37" title="IMG_9568.JPG"/>
          <p:cNvPicPr preferRelativeResize="0"/>
          <p:nvPr/>
        </p:nvPicPr>
        <p:blipFill rotWithShape="1">
          <a:blip r:embed="rId3">
            <a:alphaModFix/>
          </a:blip>
          <a:srcRect b="0" l="0" r="12319" t="0"/>
          <a:stretch/>
        </p:blipFill>
        <p:spPr>
          <a:xfrm>
            <a:off x="5962025" y="0"/>
            <a:ext cx="3181974" cy="4838702"/>
          </a:xfrm>
          <a:prstGeom prst="rect">
            <a:avLst/>
          </a:prstGeom>
          <a:noFill/>
          <a:ln>
            <a:noFill/>
          </a:ln>
        </p:spPr>
      </p:pic>
      <p:pic>
        <p:nvPicPr>
          <p:cNvPr id="258" name="Google Shape;258;p37" title="IMG_2522.JPG"/>
          <p:cNvPicPr preferRelativeResize="0"/>
          <p:nvPr/>
        </p:nvPicPr>
        <p:blipFill>
          <a:blip r:embed="rId4">
            <a:alphaModFix/>
          </a:blip>
          <a:stretch>
            <a:fillRect/>
          </a:stretch>
        </p:blipFill>
        <p:spPr>
          <a:xfrm>
            <a:off x="2226937" y="0"/>
            <a:ext cx="3857626" cy="5143501"/>
          </a:xfrm>
          <a:prstGeom prst="rect">
            <a:avLst/>
          </a:prstGeom>
          <a:noFill/>
          <a:ln>
            <a:noFill/>
          </a:ln>
        </p:spPr>
      </p:pic>
      <p:pic>
        <p:nvPicPr>
          <p:cNvPr id="259" name="Google Shape;259;p37" title="IMG_9582.PNG"/>
          <p:cNvPicPr preferRelativeResize="0"/>
          <p:nvPr/>
        </p:nvPicPr>
        <p:blipFill>
          <a:blip r:embed="rId5">
            <a:alphaModFix/>
          </a:blip>
          <a:stretch>
            <a:fillRect/>
          </a:stretch>
        </p:blipFill>
        <p:spPr>
          <a:xfrm>
            <a:off x="0" y="0"/>
            <a:ext cx="2235065" cy="483870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1AFD1"/>
      </a:accent4>
      <a:accent5>
        <a:srgbClr val="0F9D58"/>
      </a:accent5>
      <a:accent6>
        <a:srgbClr val="9C27B0"/>
      </a:accent6>
      <a:hlink>
        <a:srgbClr val="0F9D58"/>
      </a:hlink>
      <a:folHlink>
        <a:srgbClr val="0F9D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F9EE93FA648048B437785200D0FAAA" ma:contentTypeVersion="22" ma:contentTypeDescription="Create a new document." ma:contentTypeScope="" ma:versionID="3f9818ed35dc24f825986d01ca2c9659">
  <xsd:schema xmlns:xsd="http://www.w3.org/2001/XMLSchema" xmlns:xs="http://www.w3.org/2001/XMLSchema" xmlns:p="http://schemas.microsoft.com/office/2006/metadata/properties" xmlns:ns2="67644694-e1ba-4e40-8a28-c329a4eb256c" xmlns:ns3="f94ddc14-b8e2-4d49-9494-26edde572695" targetNamespace="http://schemas.microsoft.com/office/2006/metadata/properties" ma:root="true" ma:fieldsID="ad3db93b47b56270096acebb81888080" ns2:_="" ns3:_="">
    <xsd:import namespace="67644694-e1ba-4e40-8a28-c329a4eb256c"/>
    <xsd:import namespace="f94ddc14-b8e2-4d49-9494-26edde57269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DateTaken"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644694-e1ba-4e40-8a28-c329a4eb256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description=""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5c564ab-ee59-4ac7-a1ac-28f65d88f33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94ddc14-b8e2-4d49-9494-26edde572695"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b126c19a-e8b2-4e26-99f0-ce9b05d4e31e}" ma:internalName="TaxCatchAll" ma:showField="CatchAllData" ma:web="f94ddc14-b8e2-4d49-9494-26edde57269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7644694-e1ba-4e40-8a28-c329a4eb256c">
      <Terms xmlns="http://schemas.microsoft.com/office/infopath/2007/PartnerControls"/>
    </lcf76f155ced4ddcb4097134ff3c332f>
    <TaxCatchAll xmlns="f94ddc14-b8e2-4d49-9494-26edde572695" xsi:nil="true"/>
  </documentManagement>
</p:properties>
</file>

<file path=customXml/itemProps1.xml><?xml version="1.0" encoding="utf-8"?>
<ds:datastoreItem xmlns:ds="http://schemas.openxmlformats.org/officeDocument/2006/customXml" ds:itemID="{4B6BD414-F0F6-4324-B980-366BA258CC89}"/>
</file>

<file path=customXml/itemProps2.xml><?xml version="1.0" encoding="utf-8"?>
<ds:datastoreItem xmlns:ds="http://schemas.openxmlformats.org/officeDocument/2006/customXml" ds:itemID="{13E11F22-46D8-422F-8D94-B900DEBE582C}"/>
</file>

<file path=customXml/itemProps3.xml><?xml version="1.0" encoding="utf-8"?>
<ds:datastoreItem xmlns:ds="http://schemas.openxmlformats.org/officeDocument/2006/customXml" ds:itemID="{67A762F5-B41F-428A-8E5B-37EEB22497E0}"/>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0x0101003BF9EE93FA648048B437785200D0FAAA</vt:lpwstr>
  </property>
</Properties>
</file>